
<file path=[Content_Types].xml><?xml version="1.0" encoding="utf-8"?>
<Types xmlns="http://schemas.openxmlformats.org/package/2006/content-types">
  <Default Extension="xml" ContentType="application/vnd.openxmlformats-package.core-properties+xml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notesMasters/notesMaster1.xml" ContentType="application/vnd.openxmlformats-officedocument.presentationml.notesMaster+xml"/>
  <Override PartName="/ppt/notesMasters/theme/theme2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2.xml" ContentType="application/vnd.openxmlformats-officedocument.presentationml.slideLayout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b962f9182eaf489d" /><Relationship Type="http://schemas.openxmlformats.org/officeDocument/2006/relationships/extended-properties" Target="/docProps/app.xml" Id="Recd8902ed17647f1" /><Relationship Type="http://schemas.openxmlformats.org/officeDocument/2006/relationships/officeDocument" Target="/ppt/presentation.xml" Id="R59a09971484d44c3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9e6eb597b9764415"/>
  </p:sldMasterIdLst>
  <p:notesMasterIdLst>
    <p:notesMasterId xmlns:r="http://schemas.openxmlformats.org/officeDocument/2006/relationships" r:id="R1ef3a5b74ea543d4"/>
  </p:notesMasterIdLst>
  <p:sldIdLst>
    <p:sldId xmlns:r="http://schemas.openxmlformats.org/officeDocument/2006/relationships" id="256" r:id="R1fb171d202834ea8"/>
    <p:sldId xmlns:r="http://schemas.openxmlformats.org/officeDocument/2006/relationships" id="257" r:id="R1ab9c43991f6464a"/>
    <p:sldId xmlns:r="http://schemas.openxmlformats.org/officeDocument/2006/relationships" id="258" r:id="Rfb3c14f6039e460e"/>
    <p:sldId xmlns:r="http://schemas.openxmlformats.org/officeDocument/2006/relationships" id="259" r:id="Rea2e37ee8e624ac6"/>
    <p:sldId xmlns:r="http://schemas.openxmlformats.org/officeDocument/2006/relationships" id="260" r:id="R5ef5caeb81ee438a"/>
    <p:sldId xmlns:r="http://schemas.openxmlformats.org/officeDocument/2006/relationships" id="261" r:id="Rd9df5138da2943e9"/>
  </p:sldIdLst>
  <p:sldSz cx="18288000" cy="10287000"/>
  <p:notesSz cx="6858000" cy="9144000"/>
  <p:defaultTextStyle>
    <a:defPPr xmlns:a="http://schemas.openxmlformats.org/drawingml/2006/main">
      <a:defRPr lang="en-US"/>
    </a:defPPr>
    <a:lvl1pPr xmlns:a="http://schemas.openxmlformats.org/drawingml/2006/main" marL="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1pPr>
    <a:lvl2pPr xmlns:a="http://schemas.openxmlformats.org/drawingml/2006/main" marL="457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2pPr>
    <a:lvl3pPr xmlns:a="http://schemas.openxmlformats.org/drawingml/2006/main" marL="914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3pPr>
    <a:lvl4pPr xmlns:a="http://schemas.openxmlformats.org/drawingml/2006/main" marL="1371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4pPr>
    <a:lvl5pPr xmlns:a="http://schemas.openxmlformats.org/drawingml/2006/main" marL="18288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5pPr>
    <a:lvl6pPr xmlns:a="http://schemas.openxmlformats.org/drawingml/2006/main" marL="22860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6pPr>
    <a:lvl7pPr xmlns:a="http://schemas.openxmlformats.org/drawingml/2006/main" marL="27432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7pPr>
    <a:lvl8pPr xmlns:a="http://schemas.openxmlformats.org/drawingml/2006/main" marL="32004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8pPr>
    <a:lvl9pPr xmlns:a="http://schemas.openxmlformats.org/drawingml/2006/main" marL="3657600" indent="0" algn="l" defTabSz="914400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p="http://schemas.openxmlformats.org/presentationml/2006/main">
  <p:normalViewPr>
    <p:restoredLeft sz="15611"/>
    <p:restoredTop sz="94658"/>
  </p:normalViewPr>
  <p:slideViewPr>
    <p:cSldViewPr snapToGrid="0">
      <p:cViewPr varScale="1">
        <p:scale>
          <a:sx xmlns:a="http://schemas.openxmlformats.org/drawingml/2006/main" n="120" d="100"/>
          <a:sy xmlns:a="http://schemas.openxmlformats.org/drawingml/2006/main" n="120" d="100"/>
        </p:scale>
        <p:origin x="800" y="184"/>
      </p:cViewPr>
      <p:guideLst/>
    </p:cSldViewPr>
  </p:slideViewPr>
  <p:notesTextViewPr>
    <p:cViewPr>
      <p:scale>
        <a:sx xmlns:a="http://schemas.openxmlformats.org/drawingml/2006/main" n="1" d="1"/>
        <a:sy xmlns:a="http://schemas.openxmlformats.org/drawingml/2006/main" n="1" d="1"/>
      </p:scale>
      <p:origin x="0" y="0"/>
    </p:cViewPr>
  </p:notesTextViewPr>
  <p:gridSpacing cx="76200" cy="76200"/>
</p:viewPr>
</file>

<file path=ppt/_rels/presentation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e6eb597b9764415" /><Relationship Type="http://schemas.openxmlformats.org/officeDocument/2006/relationships/theme" Target="/ppt/theme/theme1.xml" Id="R6d920bfeb883423e" /><Relationship Type="http://schemas.openxmlformats.org/officeDocument/2006/relationships/notesMaster" Target="/ppt/notesMasters/notesMaster1.xml" Id="R1ef3a5b74ea543d4" /><Relationship Type="http://schemas.openxmlformats.org/officeDocument/2006/relationships/presProps" Target="/ppt/presProps.xml" Id="R0192e40598c0423c" /><Relationship Type="http://schemas.openxmlformats.org/officeDocument/2006/relationships/viewProps" Target="/ppt/viewProps.xml" Id="R25e75859135c4b03" /><Relationship Type="http://schemas.openxmlformats.org/officeDocument/2006/relationships/tableStyles" Target="/ppt/tableStyles.xml" Id="Rc48b5db2b87c433f" /><Relationship Type="http://schemas.openxmlformats.org/officeDocument/2006/relationships/slide" Target="/ppt/slides/slide1.xml" Id="R1fb171d202834ea8" /><Relationship Type="http://schemas.openxmlformats.org/officeDocument/2006/relationships/slide" Target="/ppt/slides/slide2.xml" Id="R1ab9c43991f6464a" /><Relationship Type="http://schemas.openxmlformats.org/officeDocument/2006/relationships/slide" Target="/ppt/slides/slide3.xml" Id="Rfb3c14f6039e460e" /><Relationship Type="http://schemas.openxmlformats.org/officeDocument/2006/relationships/slide" Target="/ppt/slides/slide4.xml" Id="Rea2e37ee8e624ac6" /><Relationship Type="http://schemas.openxmlformats.org/officeDocument/2006/relationships/slide" Target="/ppt/slides/slide5.xml" Id="R5ef5caeb81ee438a" /><Relationship Type="http://schemas.openxmlformats.org/officeDocument/2006/relationships/slide" Target="/ppt/slides/slide6.xml" Id="Rd9df5138da2943e9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2.xml" Id="Re20b71e7747c479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6ca1eb84e00430a" /><Relationship Type="http://schemas.openxmlformats.org/officeDocument/2006/relationships/notesMaster" Target="/ppt/notesMasters/notesMaster1.xml" Id="R9550dba8fe3d4908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1188fe27afbd4d70" /><Relationship Type="http://schemas.openxmlformats.org/officeDocument/2006/relationships/notesMaster" Target="/ppt/notesMasters/notesMaster1.xml" Id="R1921ed3e17f34619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f0407b70fd74115" /><Relationship Type="http://schemas.openxmlformats.org/officeDocument/2006/relationships/notesMaster" Target="/ppt/notesMasters/notesMaster1.xml" Id="Rfa6eea54c7264f2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1c3d0f3b0d184e7b" /><Relationship Type="http://schemas.openxmlformats.org/officeDocument/2006/relationships/notesMaster" Target="/ppt/notesMasters/notesMaster1.xml" Id="R0b96017508bd44b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ed80437a1f634878" /><Relationship Type="http://schemas.openxmlformats.org/officeDocument/2006/relationships/notesMaster" Target="/ppt/notesMasters/notesMaster1.xml" Id="R4d25fe4c4dae460a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8ac9be389b7a4f6d" /><Relationship Type="http://schemas.openxmlformats.org/officeDocument/2006/relationships/notesMaster" Target="/ppt/notesMasters/notesMaster1.xml" Id="R021d3642f45340fe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 am working on the loan default prediction dataset for ISM 6136. The key target is Defaulted, where 1 means the business defaulted and 0 means the loan was paid back.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I am using the PDF as the rubric. The most important discipline is that the project is classification, so the final model comparison uses AUC, accuracy, recall, specificity, precision, and F1.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dataset fits a lender decision problem. The target is binary, so this is a classification task. I also looked at correlations to choose a reduced model that is both explainable and strategic.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The full model uses all explanatory variables. The reduced model uses four variables that are easy to explain to a lender and showed strong association with default risk.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At the current stage, my winner is the Full Neural Network. Even though Reduced Decision Tree has the highest AUC, the Full Neural Network has the highest recall and F1-score, which fits the business problem.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My next step is to add the final Colab screenshots and the Special Question answer. For the live presentation, I will keep it brief: dataset, target, methods, current winner, and remaining 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a2c7d6506c7f450f" /></Relationships>
</file>

<file path=ppt/slideLayouts/slideLayout2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theme/theme1.xml" Id="Rb1afbb6ceb724a76" /><Relationship Type="http://schemas.openxmlformats.org/officeDocument/2006/relationships/slideLayout" Target="/ppt/slideLayouts/slideLayout2.xml" Id="R7bfac3474c60449b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bfac3474c60449b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2cbff0cbbc4da5" /><Relationship Type="http://schemas.openxmlformats.org/officeDocument/2006/relationships/notesSlide" Target="/ppt/notesSlides/notesSlide1.xml" Id="R451101240f3644f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615a7b1dd444250" /><Relationship Type="http://schemas.openxmlformats.org/officeDocument/2006/relationships/notesSlide" Target="/ppt/notesSlides/notesSlide2.xml" Id="R369254f21bc8455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8710cfe89424a86" /><Relationship Type="http://schemas.openxmlformats.org/officeDocument/2006/relationships/notesSlide" Target="/ppt/notesSlides/notesSlide3.xml" Id="Rca53ab5b47914b9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cdd2e319f224d52" /><Relationship Type="http://schemas.openxmlformats.org/officeDocument/2006/relationships/notesSlide" Target="/ppt/notesSlides/notesSlide4.xml" Id="Ra9c7870aa90a401c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4d62055701f42cc" /><Relationship Type="http://schemas.openxmlformats.org/officeDocument/2006/relationships/notesSlide" Target="/ppt/notesSlides/notesSlide5.xml" Id="Rc4ce7481caf2408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68851bf10b74e10" /><Relationship Type="http://schemas.openxmlformats.org/officeDocument/2006/relationships/notesSlide" Target="/ppt/notesSlides/notesSlide6.xml" Id="Rd46f1abdddc342ac" /></Relationships>
</file>

<file path=ppt/slides/slide1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background">
            <a:extLst xmlns:a="http://schemas.openxmlformats.org/drawingml/2006/main">
              <a:ext uri="{FF2B5EF4-FFF2-40B4-BE49-F238E27FC236}">
                <a16:creationId xmlns:a16="http://schemas.microsoft.com/office/drawing/2014/main" id="{88E0E7FB-40BB-48E7-B040-CC1734961D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EF6F3"/>
          </a:solidFill>
        </p:spPr>
      </p:sp>
      <p:sp>
        <p:nvSpPr>
          <p:cNvPr id="2" name="cover-band">
            <a:extLst xmlns:a="http://schemas.openxmlformats.org/drawingml/2006/main">
              <a:ext uri="{FF2B5EF4-FFF2-40B4-BE49-F238E27FC236}">
                <a16:creationId xmlns:a16="http://schemas.microsoft.com/office/drawing/2014/main" id="{D31C3D95-9316-4E64-9467-4516420E98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5334000" cy="1028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E7C66"/>
          </a:solidFill>
        </p:spPr>
      </p:sp>
      <p:sp>
        <p:nvSpPr>
          <p:cNvPr id="3" name="cover-title">
            <a:extLst xmlns:a="http://schemas.openxmlformats.org/drawingml/2006/main">
              <a:ext uri="{FF2B5EF4-FFF2-40B4-BE49-F238E27FC236}">
                <a16:creationId xmlns:a16="http://schemas.microsoft.com/office/drawing/2014/main" id="{D168A8B0-C162-431F-874B-6EA9969976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66750"/>
            <a:ext cx="8343900" cy="1790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5850" b="1">
                <a:solidFill>
                  <a:srgbClr val="172033"/>
                </a:solidFill>
              </a:defRPr>
            </a:pPr>
            <a:r>
              <a:rPr sz="5850" b="1">
                <a:solidFill>
                  <a:srgbClr val="172033"/>
                </a:solidFill>
              </a:rPr>
              <a:t>Loan Default Prediction</a:t>
            </a:r>
          </a:p>
        </p:txBody>
      </p:sp>
      <p:sp>
        <p:nvSpPr>
          <p:cNvPr id="4" name="cover-subtitle">
            <a:extLst xmlns:a="http://schemas.openxmlformats.org/drawingml/2006/main">
              <a:ext uri="{FF2B5EF4-FFF2-40B4-BE49-F238E27FC236}">
                <a16:creationId xmlns:a16="http://schemas.microsoft.com/office/drawing/2014/main" id="{DE4C686C-445E-4AB0-9549-77B9C5129C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781300"/>
            <a:ext cx="7086600" cy="647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2100">
                <a:solidFill>
                  <a:srgbClr val="5C667A"/>
                </a:solidFill>
              </a:defRPr>
            </a:pPr>
            <a:r>
              <a:rPr sz="2100">
                <a:solidFill>
                  <a:srgbClr val="5C667A"/>
                </a:solidFill>
              </a:rPr>
              <a:t>ISM 6136 Final Project | Rafael Loureiro Sandim de Almeida</a:t>
            </a:r>
          </a:p>
        </p:txBody>
      </p:sp>
      <p:sp>
        <p:nvSpPr>
          <p:cNvPr id="5" name="cover-rule">
            <a:extLst xmlns:a="http://schemas.openxmlformats.org/drawingml/2006/main">
              <a:ext uri="{FF2B5EF4-FFF2-40B4-BE49-F238E27FC236}">
                <a16:creationId xmlns:a16="http://schemas.microsoft.com/office/drawing/2014/main" id="{40F43546-012B-4E96-BCFB-93DE0222E8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733800"/>
            <a:ext cx="3048000" cy="571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E7C66"/>
          </a:solidFill>
          <a:ln xmlns:a="http://schemas.openxmlformats.org/drawingml/2006/main" w="0">
            <a:solidFill>
              <a:srgbClr val="0E7C66"/>
            </a:solidFill>
            <a:prstDash val="solid"/>
          </a:ln>
        </p:spPr>
      </p:sp>
      <p:sp>
        <p:nvSpPr>
          <p:cNvPr id="6" name="cover-definition">
            <a:extLst xmlns:a="http://schemas.openxmlformats.org/drawingml/2006/main">
              <a:ext uri="{FF2B5EF4-FFF2-40B4-BE49-F238E27FC236}">
                <a16:creationId xmlns:a16="http://schemas.microsoft.com/office/drawing/2014/main" id="{761808EB-6DF1-476A-BD6C-00DC40C91D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114800"/>
            <a:ext cx="1112520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2325">
                <a:solidFill>
                  <a:srgbClr val="172033"/>
                </a:solidFill>
              </a:defRPr>
            </a:pPr>
            <a:r>
              <a:rPr sz="2325">
                <a:solidFill>
                  <a:srgbClr val="172033"/>
                </a:solidFill>
              </a:rPr>
              <a:t>Defaulted = 1 means the borrower defaulted. Defaulted = 0 means the loan was paid back.</a:t>
            </a:r>
          </a:p>
        </p:txBody>
      </p:sp>
    </p:spTree>
    <p:extLst>
      <p:ext uri="{BB962C8B-B14F-4D97-AF65-F5344CB8AC3E}">
        <p14:creationId xmlns:p14="http://schemas.microsoft.com/office/powerpoint/2010/main" val="2076961970"/>
      </p:ext>
    </p:extLst>
  </p:cSld>
</p:sld>
</file>

<file path=ppt/slides/slide2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background">
            <a:extLst xmlns:a="http://schemas.openxmlformats.org/drawingml/2006/main">
              <a:ext uri="{FF2B5EF4-FFF2-40B4-BE49-F238E27FC236}">
                <a16:creationId xmlns:a16="http://schemas.microsoft.com/office/drawing/2014/main" id="{4C77B0D2-F018-4100-BE6F-C4AA5395C9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8FB"/>
          </a:solidFill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B08D4860-17E5-4583-8B27-65F27E545C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66750"/>
            <a:ext cx="1653540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172033"/>
                </a:solidFill>
              </a:defRPr>
            </a:pPr>
            <a:r>
              <a:rPr sz="4350" b="1">
                <a:solidFill>
                  <a:srgbClr val="172033"/>
                </a:solidFill>
              </a:rPr>
              <a:t>Following the final-project PDF exactly</a:t>
            </a:r>
          </a:p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D5534F4A-6DBD-42EF-A467-3515D71C7F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447800"/>
            <a:ext cx="11944350" cy="571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5C667A"/>
                </a:solidFill>
              </a:defRPr>
            </a:pPr>
            <a:r>
              <a:rPr sz="1875">
                <a:solidFill>
                  <a:srgbClr val="5C667A"/>
                </a:solidFill>
              </a:rPr>
              <a:t>The notebook is organized around the grading checklist: preparation, EDA, clustering, model training, and model selection.</a:t>
            </a:r>
          </a:p>
        </p:txBody>
      </p:sp>
      <p:sp>
        <p:nvSpPr>
          <p:cNvPr id="4" name="bullet-dot">
            <a:extLst xmlns:a="http://schemas.openxmlformats.org/drawingml/2006/main">
              <a:ext uri="{FF2B5EF4-FFF2-40B4-BE49-F238E27FC236}">
                <a16:creationId xmlns:a16="http://schemas.microsoft.com/office/drawing/2014/main" id="{5F60B0F1-26EF-4DC3-8627-38E3390233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19350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7C66"/>
          </a:solidFill>
        </p:spPr>
      </p:sp>
      <p:sp>
        <p:nvSpPr>
          <p:cNvPr id="5" name="bullet-text">
            <a:extLst xmlns:a="http://schemas.openxmlformats.org/drawingml/2006/main">
              <a:ext uri="{FF2B5EF4-FFF2-40B4-BE49-F238E27FC236}">
                <a16:creationId xmlns:a16="http://schemas.microsoft.com/office/drawing/2014/main" id="{972156D7-A141-44A7-8850-EE20333C08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324100"/>
            <a:ext cx="76390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2025">
                <a:solidFill>
                  <a:srgbClr val="172033"/>
                </a:solidFill>
              </a:defRPr>
            </a:pPr>
            <a:r>
              <a:rPr sz="2025">
                <a:solidFill>
                  <a:srgbClr val="172033"/>
                </a:solidFill>
              </a:rPr>
              <a:t>A: load the CSV, remove ID, and create the 95% UID sample</a:t>
            </a:r>
          </a:p>
        </p:txBody>
      </p:sp>
      <p:sp>
        <p:nvSpPr>
          <p:cNvPr id="6" name="bullet-dot">
            <a:extLst xmlns:a="http://schemas.openxmlformats.org/drawingml/2006/main">
              <a:ext uri="{FF2B5EF4-FFF2-40B4-BE49-F238E27FC236}">
                <a16:creationId xmlns:a16="http://schemas.microsoft.com/office/drawing/2014/main" id="{3B464409-00A0-4308-9164-0A02DE7589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895600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7C66"/>
          </a:solidFill>
        </p:spPr>
      </p:sp>
      <p:sp>
        <p:nvSpPr>
          <p:cNvPr id="7" name="bullet-text">
            <a:extLst xmlns:a="http://schemas.openxmlformats.org/drawingml/2006/main">
              <a:ext uri="{FF2B5EF4-FFF2-40B4-BE49-F238E27FC236}">
                <a16:creationId xmlns:a16="http://schemas.microsoft.com/office/drawing/2014/main" id="{F55A1FE2-2D3A-4487-8F6A-7745D236ED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800350"/>
            <a:ext cx="76390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2025">
                <a:solidFill>
                  <a:srgbClr val="172033"/>
                </a:solidFill>
              </a:defRPr>
            </a:pPr>
            <a:r>
              <a:rPr sz="2025">
                <a:solidFill>
                  <a:srgbClr val="172033"/>
                </a:solidFill>
              </a:rPr>
              <a:t>B: summarize numeric and categorical variables</a:t>
            </a:r>
          </a:p>
        </p:txBody>
      </p:sp>
      <p:sp>
        <p:nvSpPr>
          <p:cNvPr id="8" name="bullet-dot">
            <a:extLst xmlns:a="http://schemas.openxmlformats.org/drawingml/2006/main">
              <a:ext uri="{FF2B5EF4-FFF2-40B4-BE49-F238E27FC236}">
                <a16:creationId xmlns:a16="http://schemas.microsoft.com/office/drawing/2014/main" id="{51DBDB0D-509B-4012-A815-C074C7A976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371850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7C66"/>
          </a:solidFill>
        </p:spPr>
      </p:sp>
      <p:sp>
        <p:nvSpPr>
          <p:cNvPr id="9" name="bullet-text">
            <a:extLst xmlns:a="http://schemas.openxmlformats.org/drawingml/2006/main">
              <a:ext uri="{FF2B5EF4-FFF2-40B4-BE49-F238E27FC236}">
                <a16:creationId xmlns:a16="http://schemas.microsoft.com/office/drawing/2014/main" id="{122812F1-4AA6-49AB-9613-52654C267F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276600"/>
            <a:ext cx="76390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2025">
                <a:solidFill>
                  <a:srgbClr val="172033"/>
                </a:solidFill>
              </a:defRPr>
            </a:pPr>
            <a:r>
              <a:rPr sz="2025">
                <a:solidFill>
                  <a:srgbClr val="172033"/>
                </a:solidFill>
              </a:rPr>
              <a:t>C: one-hot encode, standardize, and run kMeans for k = 3, 4, 5</a:t>
            </a:r>
          </a:p>
        </p:txBody>
      </p:sp>
      <p:sp>
        <p:nvSpPr>
          <p:cNvPr id="10" name="bullet-dot">
            <a:extLst xmlns:a="http://schemas.openxmlformats.org/drawingml/2006/main">
              <a:ext uri="{FF2B5EF4-FFF2-40B4-BE49-F238E27FC236}">
                <a16:creationId xmlns:a16="http://schemas.microsoft.com/office/drawing/2014/main" id="{56C99DC3-4B22-4F63-9CAC-55CD41F9FE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2419350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5EFF"/>
          </a:solidFill>
        </p:spPr>
      </p:sp>
      <p:sp>
        <p:nvSpPr>
          <p:cNvPr id="11" name="bullet-text">
            <a:extLst xmlns:a="http://schemas.openxmlformats.org/drawingml/2006/main">
              <a:ext uri="{FF2B5EF4-FFF2-40B4-BE49-F238E27FC236}">
                <a16:creationId xmlns:a16="http://schemas.microsoft.com/office/drawing/2014/main" id="{6ED0D7CF-F632-41B1-BA03-08799F5F2A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324100"/>
            <a:ext cx="76390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2025">
                <a:solidFill>
                  <a:srgbClr val="172033"/>
                </a:solidFill>
              </a:defRPr>
            </a:pPr>
            <a:r>
              <a:rPr sz="2025">
                <a:solidFill>
                  <a:srgbClr val="172033"/>
                </a:solidFill>
              </a:rPr>
              <a:t>D: define full and reduced business models</a:t>
            </a:r>
          </a:p>
        </p:txBody>
      </p:sp>
      <p:sp>
        <p:nvSpPr>
          <p:cNvPr id="12" name="bullet-dot">
            <a:extLst xmlns:a="http://schemas.openxmlformats.org/drawingml/2006/main">
              <a:ext uri="{FF2B5EF4-FFF2-40B4-BE49-F238E27FC236}">
                <a16:creationId xmlns:a16="http://schemas.microsoft.com/office/drawing/2014/main" id="{E4046EAE-6DA2-4AFB-97BF-DFC56B8988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2895600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5EFF"/>
          </a:solidFill>
        </p:spPr>
      </p:sp>
      <p:sp>
        <p:nvSpPr>
          <p:cNvPr id="13" name="bullet-text">
            <a:extLst xmlns:a="http://schemas.openxmlformats.org/drawingml/2006/main">
              <a:ext uri="{FF2B5EF4-FFF2-40B4-BE49-F238E27FC236}">
                <a16:creationId xmlns:a16="http://schemas.microsoft.com/office/drawing/2014/main" id="{69002CF7-3DA1-4FBD-A852-FAD48FAE85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2800350"/>
            <a:ext cx="76390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2025">
                <a:solidFill>
                  <a:srgbClr val="172033"/>
                </a:solidFill>
              </a:defRPr>
            </a:pPr>
            <a:r>
              <a:rPr sz="2025">
                <a:solidFill>
                  <a:srgbClr val="172033"/>
                </a:solidFill>
              </a:rPr>
              <a:t>E/F: train Decision Tree and Neural Network with 5-fold CV</a:t>
            </a:r>
          </a:p>
        </p:txBody>
      </p:sp>
      <p:sp>
        <p:nvSpPr>
          <p:cNvPr id="14" name="bullet-dot">
            <a:extLst xmlns:a="http://schemas.openxmlformats.org/drawingml/2006/main">
              <a:ext uri="{FF2B5EF4-FFF2-40B4-BE49-F238E27FC236}">
                <a16:creationId xmlns:a16="http://schemas.microsoft.com/office/drawing/2014/main" id="{2263D124-4F9F-4CBB-932B-06F1F51DF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486900" y="3371850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5EFF"/>
          </a:solidFill>
        </p:spPr>
      </p:sp>
      <p:sp>
        <p:nvSpPr>
          <p:cNvPr id="15" name="bullet-text">
            <a:extLst xmlns:a="http://schemas.openxmlformats.org/drawingml/2006/main">
              <a:ext uri="{FF2B5EF4-FFF2-40B4-BE49-F238E27FC236}">
                <a16:creationId xmlns:a16="http://schemas.microsoft.com/office/drawing/2014/main" id="{CF217477-B288-41A9-8938-A4A1383394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791700" y="3276600"/>
            <a:ext cx="76390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2025">
                <a:solidFill>
                  <a:srgbClr val="172033"/>
                </a:solidFill>
              </a:defRPr>
            </a:pPr>
            <a:r>
              <a:rPr sz="2025">
                <a:solidFill>
                  <a:srgbClr val="172033"/>
                </a:solidFill>
              </a:rPr>
              <a:t>G: select the winning model using the required metrics</a:t>
            </a:r>
          </a:p>
        </p:txBody>
      </p:sp>
    </p:spTree>
    <p:extLst>
      <p:ext uri="{BB962C8B-B14F-4D97-AF65-F5344CB8AC3E}">
        <p14:creationId xmlns:p14="http://schemas.microsoft.com/office/powerpoint/2010/main" val="647327153"/>
      </p:ext>
    </p:extLst>
  </p:cSld>
</p:sld>
</file>

<file path=ppt/slides/slide3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background">
            <a:extLst xmlns:a="http://schemas.openxmlformats.org/drawingml/2006/main">
              <a:ext uri="{FF2B5EF4-FFF2-40B4-BE49-F238E27FC236}">
                <a16:creationId xmlns:a16="http://schemas.microsoft.com/office/drawing/2014/main" id="{EB463769-F318-4853-A1C9-1B6F2B883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8FB"/>
          </a:solidFill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BEE25D34-4D88-4A21-9BD5-E679FD8A9D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66750"/>
            <a:ext cx="1653540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172033"/>
                </a:solidFill>
              </a:defRPr>
            </a:pPr>
            <a:r>
              <a:rPr sz="4350" b="1">
                <a:solidFill>
                  <a:srgbClr val="172033"/>
                </a:solidFill>
              </a:rPr>
              <a:t>The dataset is a default-risk classification problem</a:t>
            </a:r>
          </a:p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03131E05-E4D1-481A-8995-131F513D1B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447800"/>
            <a:ext cx="8934450" cy="571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5C667A"/>
                </a:solidFill>
              </a:defRPr>
            </a:pPr>
            <a:r>
              <a:rPr sz="1875">
                <a:solidFill>
                  <a:srgbClr val="5C667A"/>
                </a:solidFill>
              </a:rPr>
              <a:t>The data describes small-business loan applicants and whether each one defaulted.</a:t>
            </a:r>
          </a:p>
        </p:txBody>
      </p:sp>
      <p:sp>
        <p:nvSpPr>
          <p:cNvPr id="4" name="metric-value">
            <a:extLst xmlns:a="http://schemas.openxmlformats.org/drawingml/2006/main">
              <a:ext uri="{FF2B5EF4-FFF2-40B4-BE49-F238E27FC236}">
                <a16:creationId xmlns:a16="http://schemas.microsoft.com/office/drawing/2014/main" id="{AC0F2EE9-ABCF-4269-9177-215C6ADA0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324100"/>
            <a:ext cx="516255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1F5EFF"/>
                </a:solidFill>
              </a:defRPr>
            </a:pPr>
            <a:r>
              <a:rPr sz="4650" b="1">
                <a:solidFill>
                  <a:srgbClr val="1F5EFF"/>
                </a:solidFill>
              </a:rPr>
              <a:t>1,900</a:t>
            </a:r>
          </a:p>
        </p:txBody>
      </p:sp>
      <p:sp>
        <p:nvSpPr>
          <p:cNvPr id="5" name="metric-label">
            <a:extLst xmlns:a="http://schemas.openxmlformats.org/drawingml/2006/main">
              <a:ext uri="{FF2B5EF4-FFF2-40B4-BE49-F238E27FC236}">
                <a16:creationId xmlns:a16="http://schemas.microsoft.com/office/drawing/2014/main" id="{C0D265E3-7732-4261-BBB6-12AD14C9ED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105150"/>
            <a:ext cx="516255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72033"/>
                </a:solidFill>
              </a:defRPr>
            </a:pPr>
            <a:r>
              <a:rPr sz="1800" b="1">
                <a:solidFill>
                  <a:srgbClr val="172033"/>
                </a:solidFill>
              </a:rPr>
              <a:t>95% UID sample</a:t>
            </a:r>
          </a:p>
        </p:txBody>
      </p:sp>
      <p:sp>
        <p:nvSpPr>
          <p:cNvPr id="6" name="metric-detail">
            <a:extLst xmlns:a="http://schemas.openxmlformats.org/drawingml/2006/main">
              <a:ext uri="{FF2B5EF4-FFF2-40B4-BE49-F238E27FC236}">
                <a16:creationId xmlns:a16="http://schemas.microsoft.com/office/drawing/2014/main" id="{ECF46A52-5B33-4A67-A70E-06A7A8A350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448050"/>
            <a:ext cx="51625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5C667A"/>
                </a:solidFill>
              </a:defRPr>
            </a:pPr>
            <a:r>
              <a:rPr sz="1350">
                <a:solidFill>
                  <a:srgbClr val="5C667A"/>
                </a:solidFill>
              </a:rPr>
              <a:t>Rows after applying random_state = 54851367</a:t>
            </a:r>
          </a:p>
        </p:txBody>
      </p:sp>
      <p:sp>
        <p:nvSpPr>
          <p:cNvPr id="7" name="metric-value">
            <a:extLst xmlns:a="http://schemas.openxmlformats.org/drawingml/2006/main">
              <a:ext uri="{FF2B5EF4-FFF2-40B4-BE49-F238E27FC236}">
                <a16:creationId xmlns:a16="http://schemas.microsoft.com/office/drawing/2014/main" id="{3B962AA2-18A6-4CDB-B60C-3048610C93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2324100"/>
            <a:ext cx="516255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B42318"/>
                </a:solidFill>
              </a:defRPr>
            </a:pPr>
            <a:r>
              <a:rPr sz="4650" b="1">
                <a:solidFill>
                  <a:srgbClr val="B42318"/>
                </a:solidFill>
              </a:rPr>
              <a:t>37.1%</a:t>
            </a:r>
          </a:p>
        </p:txBody>
      </p:sp>
      <p:sp>
        <p:nvSpPr>
          <p:cNvPr id="8" name="metric-label">
            <a:extLst xmlns:a="http://schemas.openxmlformats.org/drawingml/2006/main">
              <a:ext uri="{FF2B5EF4-FFF2-40B4-BE49-F238E27FC236}">
                <a16:creationId xmlns:a16="http://schemas.microsoft.com/office/drawing/2014/main" id="{35B68E3F-F4C6-4C2B-AA02-8DC4D92020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105150"/>
            <a:ext cx="516255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72033"/>
                </a:solidFill>
              </a:defRPr>
            </a:pPr>
            <a:r>
              <a:rPr sz="1800" b="1">
                <a:solidFill>
                  <a:srgbClr val="172033"/>
                </a:solidFill>
              </a:rPr>
              <a:t>Default rate</a:t>
            </a:r>
          </a:p>
        </p:txBody>
      </p:sp>
      <p:sp>
        <p:nvSpPr>
          <p:cNvPr id="9" name="metric-detail">
            <a:extLst xmlns:a="http://schemas.openxmlformats.org/drawingml/2006/main">
              <a:ext uri="{FF2B5EF4-FFF2-40B4-BE49-F238E27FC236}">
                <a16:creationId xmlns:a16="http://schemas.microsoft.com/office/drawing/2014/main" id="{B2E23FB5-2E2A-4CB0-8DC4-CA0B8C3A34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53200" y="3448050"/>
            <a:ext cx="51625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5C667A"/>
                </a:solidFill>
              </a:defRPr>
            </a:pPr>
            <a:r>
              <a:rPr sz="1350">
                <a:solidFill>
                  <a:srgbClr val="5C667A"/>
                </a:solidFill>
              </a:rPr>
              <a:t>About 7 out of 20 sampled loans defaulted</a:t>
            </a:r>
          </a:p>
        </p:txBody>
      </p:sp>
      <p:sp>
        <p:nvSpPr>
          <p:cNvPr id="10" name="metric-value">
            <a:extLst xmlns:a="http://schemas.openxmlformats.org/drawingml/2006/main">
              <a:ext uri="{FF2B5EF4-FFF2-40B4-BE49-F238E27FC236}">
                <a16:creationId xmlns:a16="http://schemas.microsoft.com/office/drawing/2014/main" id="{B0F0066E-76A0-4447-AD3A-13C0058A63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49150" y="2324100"/>
            <a:ext cx="5162550" cy="7239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4650" b="1">
                <a:solidFill>
                  <a:srgbClr val="0E7C66"/>
                </a:solidFill>
              </a:defRPr>
            </a:pPr>
            <a:r>
              <a:rPr sz="4650" b="1">
                <a:solidFill>
                  <a:srgbClr val="0E7C66"/>
                </a:solidFill>
              </a:rPr>
              <a:t>4</a:t>
            </a:r>
          </a:p>
        </p:txBody>
      </p:sp>
      <p:sp>
        <p:nvSpPr>
          <p:cNvPr id="11" name="metric-label">
            <a:extLst xmlns:a="http://schemas.openxmlformats.org/drawingml/2006/main">
              <a:ext uri="{FF2B5EF4-FFF2-40B4-BE49-F238E27FC236}">
                <a16:creationId xmlns:a16="http://schemas.microsoft.com/office/drawing/2014/main" id="{7289141F-CBC3-47D0-AEA6-62C096561D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49150" y="3105150"/>
            <a:ext cx="516255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800" b="1">
                <a:solidFill>
                  <a:srgbClr val="172033"/>
                </a:solidFill>
              </a:defRPr>
            </a:pPr>
            <a:r>
              <a:rPr sz="1800" b="1">
                <a:solidFill>
                  <a:srgbClr val="172033"/>
                </a:solidFill>
              </a:rPr>
              <a:t>Best cluster k</a:t>
            </a:r>
          </a:p>
        </p:txBody>
      </p:sp>
      <p:sp>
        <p:nvSpPr>
          <p:cNvPr id="12" name="metric-detail">
            <a:extLst xmlns:a="http://schemas.openxmlformats.org/drawingml/2006/main">
              <a:ext uri="{FF2B5EF4-FFF2-40B4-BE49-F238E27FC236}">
                <a16:creationId xmlns:a16="http://schemas.microsoft.com/office/drawing/2014/main" id="{684BE52E-C40F-45F9-A2E9-36C48AEA4C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249150" y="3448050"/>
            <a:ext cx="516255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5C667A"/>
                </a:solidFill>
              </a:defRPr>
            </a:pPr>
            <a:r>
              <a:rPr sz="1350">
                <a:solidFill>
                  <a:srgbClr val="5C667A"/>
                </a:solidFill>
              </a:rPr>
              <a:t>Highest silhouette score among k = 3, 4, 5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07FD866-92C1-48CB-BF38-99AFB7D390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962400"/>
            <a:ext cx="165354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EE8"/>
          </a:solidFill>
          <a:ln xmlns:a="http://schemas.openxmlformats.org/drawingml/2006/main" w="0">
            <a:solidFill>
              <a:srgbClr val="D9DEE8"/>
            </a:solidFill>
            <a:prstDash val="solid"/>
          </a:ln>
        </p:spPr>
      </p:sp>
      <p:sp>
        <p:nvSpPr>
          <p:cNvPr id="14" name="bullet-dot">
            <a:extLst xmlns:a="http://schemas.openxmlformats.org/drawingml/2006/main">
              <a:ext uri="{FF2B5EF4-FFF2-40B4-BE49-F238E27FC236}">
                <a16:creationId xmlns:a16="http://schemas.microsoft.com/office/drawing/2014/main" id="{553E1884-60A2-4AB9-ABCA-188FAFFB5E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81500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42318"/>
          </a:solidFill>
        </p:spPr>
      </p:sp>
      <p:sp>
        <p:nvSpPr>
          <p:cNvPr id="15" name="bullet-text">
            <a:extLst xmlns:a="http://schemas.openxmlformats.org/drawingml/2006/main">
              <a:ext uri="{FF2B5EF4-FFF2-40B4-BE49-F238E27FC236}">
                <a16:creationId xmlns:a16="http://schemas.microsoft.com/office/drawing/2014/main" id="{6FD86295-6998-42DE-865D-C562735B45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286250"/>
            <a:ext cx="162496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2025">
                <a:solidFill>
                  <a:srgbClr val="172033"/>
                </a:solidFill>
              </a:defRPr>
            </a:pPr>
            <a:r>
              <a:rPr sz="2025">
                <a:solidFill>
                  <a:srgbClr val="172033"/>
                </a:solidFill>
              </a:rPr>
              <a:t>Strongest risk signals: lower credit score and more missed payments.</a:t>
            </a:r>
          </a:p>
        </p:txBody>
      </p:sp>
      <p:sp>
        <p:nvSpPr>
          <p:cNvPr id="16" name="bullet-dot">
            <a:extLst xmlns:a="http://schemas.openxmlformats.org/drawingml/2006/main">
              <a:ext uri="{FF2B5EF4-FFF2-40B4-BE49-F238E27FC236}">
                <a16:creationId xmlns:a16="http://schemas.microsoft.com/office/drawing/2014/main" id="{8CBD1002-E337-46C4-985D-996751F9B0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819650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791F"/>
          </a:solidFill>
        </p:spPr>
      </p:sp>
      <p:sp>
        <p:nvSpPr>
          <p:cNvPr id="17" name="bullet-text">
            <a:extLst xmlns:a="http://schemas.openxmlformats.org/drawingml/2006/main">
              <a:ext uri="{FF2B5EF4-FFF2-40B4-BE49-F238E27FC236}">
                <a16:creationId xmlns:a16="http://schemas.microsoft.com/office/drawing/2014/main" id="{7D195333-AE3F-476E-AE47-487AAE3ECC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4724400"/>
            <a:ext cx="162496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2025">
                <a:solidFill>
                  <a:srgbClr val="172033"/>
                </a:solidFill>
              </a:defRPr>
            </a:pPr>
            <a:r>
              <a:rPr sz="2025">
                <a:solidFill>
                  <a:srgbClr val="172033"/>
                </a:solidFill>
              </a:rPr>
              <a:t>Business maturity also matters: owner experience and business age are negatively related to default.</a:t>
            </a:r>
          </a:p>
        </p:txBody>
      </p:sp>
      <p:sp>
        <p:nvSpPr>
          <p:cNvPr id="18" name="bullet-dot">
            <a:extLst xmlns:a="http://schemas.openxmlformats.org/drawingml/2006/main">
              <a:ext uri="{FF2B5EF4-FFF2-40B4-BE49-F238E27FC236}">
                <a16:creationId xmlns:a16="http://schemas.microsoft.com/office/drawing/2014/main" id="{7D5C9C9E-3BCC-47E9-915F-E83084B2F4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257800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7C66"/>
          </a:solidFill>
        </p:spPr>
      </p:sp>
      <p:sp>
        <p:nvSpPr>
          <p:cNvPr id="19" name="bullet-text">
            <a:extLst xmlns:a="http://schemas.openxmlformats.org/drawingml/2006/main">
              <a:ext uri="{FF2B5EF4-FFF2-40B4-BE49-F238E27FC236}">
                <a16:creationId xmlns:a16="http://schemas.microsoft.com/office/drawing/2014/main" id="{5C5DC998-0877-4502-A839-D546CC194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5162550"/>
            <a:ext cx="162496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2025">
                <a:solidFill>
                  <a:srgbClr val="172033"/>
                </a:solidFill>
              </a:defRPr>
            </a:pPr>
            <a:r>
              <a:rPr sz="2025">
                <a:solidFill>
                  <a:srgbClr val="172033"/>
                </a:solidFill>
              </a:rPr>
              <a:t>Regression/RMSE is not the main evaluation path because the required target is binary.</a:t>
            </a:r>
          </a:p>
        </p:txBody>
      </p:sp>
    </p:spTree>
    <p:extLst>
      <p:ext uri="{BB962C8B-B14F-4D97-AF65-F5344CB8AC3E}">
        <p14:creationId xmlns:p14="http://schemas.microsoft.com/office/powerpoint/2010/main" val="1156189234"/>
      </p:ext>
    </p:extLst>
  </p:cSld>
</p:sld>
</file>

<file path=ppt/slides/slide4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background">
            <a:extLst xmlns:a="http://schemas.openxmlformats.org/drawingml/2006/main">
              <a:ext uri="{FF2B5EF4-FFF2-40B4-BE49-F238E27FC236}">
                <a16:creationId xmlns:a16="http://schemas.microsoft.com/office/drawing/2014/main" id="{80E1D10C-02BD-470C-814C-B4CC243CD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8FB"/>
          </a:solidFill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60A06A38-C69E-46E7-A21A-C48C8354AE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66750"/>
            <a:ext cx="1653540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172033"/>
                </a:solidFill>
              </a:defRPr>
            </a:pPr>
            <a:r>
              <a:rPr sz="4350" b="1">
                <a:solidFill>
                  <a:srgbClr val="172033"/>
                </a:solidFill>
              </a:rPr>
              <a:t>Two model families, two business definitions</a:t>
            </a:r>
          </a:p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BB918A1F-63EE-42D1-B43B-A739D11B76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447800"/>
            <a:ext cx="72771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5C667A"/>
                </a:solidFill>
              </a:defRPr>
            </a:pPr>
            <a:r>
              <a:rPr sz="1875">
                <a:solidFill>
                  <a:srgbClr val="5C667A"/>
                </a:solidFill>
              </a:rPr>
              <a:t>I compare a full model against a smaller, explainable reduced model.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826B76E-E6C0-4475-96FE-D27746B3C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038350"/>
            <a:ext cx="7905750" cy="381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72033"/>
                </a:solidFill>
              </a:defRPr>
            </a:pPr>
            <a:r>
              <a:rPr sz="2400" b="1">
                <a:solidFill>
                  <a:srgbClr val="172033"/>
                </a:solidFill>
              </a:rPr>
              <a:t>Required algorithms</a:t>
            </a:r>
          </a:p>
        </p:txBody>
      </p:sp>
      <p:sp>
        <p:nvSpPr>
          <p:cNvPr id="5" name="bullet-dot">
            <a:extLst xmlns:a="http://schemas.openxmlformats.org/drawingml/2006/main">
              <a:ext uri="{FF2B5EF4-FFF2-40B4-BE49-F238E27FC236}">
                <a16:creationId xmlns:a16="http://schemas.microsoft.com/office/drawing/2014/main" id="{09497446-8FEC-4FFD-AFE4-2EDBD9E73E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667000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7C66"/>
          </a:solidFill>
        </p:spPr>
      </p:sp>
      <p:sp>
        <p:nvSpPr>
          <p:cNvPr id="6" name="bullet-text">
            <a:extLst xmlns:a="http://schemas.openxmlformats.org/drawingml/2006/main">
              <a:ext uri="{FF2B5EF4-FFF2-40B4-BE49-F238E27FC236}">
                <a16:creationId xmlns:a16="http://schemas.microsoft.com/office/drawing/2014/main" id="{D52C3F9F-1713-46E7-9C9E-56E2D4CD70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2571750"/>
            <a:ext cx="76009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2025">
                <a:solidFill>
                  <a:srgbClr val="172033"/>
                </a:solidFill>
              </a:defRPr>
            </a:pPr>
            <a:r>
              <a:rPr sz="2025">
                <a:solidFill>
                  <a:srgbClr val="172033"/>
                </a:solidFill>
              </a:rPr>
              <a:t>Decision Tree: max depth 4, minimum 100 samples per leaf</a:t>
            </a:r>
          </a:p>
        </p:txBody>
      </p:sp>
      <p:sp>
        <p:nvSpPr>
          <p:cNvPr id="7" name="bullet-dot">
            <a:extLst xmlns:a="http://schemas.openxmlformats.org/drawingml/2006/main">
              <a:ext uri="{FF2B5EF4-FFF2-40B4-BE49-F238E27FC236}">
                <a16:creationId xmlns:a16="http://schemas.microsoft.com/office/drawing/2014/main" id="{53751B27-029C-4F06-90E4-04BF50E3142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143250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7C66"/>
          </a:solidFill>
        </p:spPr>
      </p:sp>
      <p:sp>
        <p:nvSpPr>
          <p:cNvPr id="8" name="bullet-text">
            <a:extLst xmlns:a="http://schemas.openxmlformats.org/drawingml/2006/main">
              <a:ext uri="{FF2B5EF4-FFF2-40B4-BE49-F238E27FC236}">
                <a16:creationId xmlns:a16="http://schemas.microsoft.com/office/drawing/2014/main" id="{F0062A6F-7429-4607-A7A0-13AF57536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048000"/>
            <a:ext cx="76009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2025">
                <a:solidFill>
                  <a:srgbClr val="172033"/>
                </a:solidFill>
              </a:defRPr>
            </a:pPr>
            <a:r>
              <a:rPr sz="2025">
                <a:solidFill>
                  <a:srgbClr val="172033"/>
                </a:solidFill>
              </a:rPr>
              <a:t>Neural Network: 2 hidden layers with 3 and 5 nodes</a:t>
            </a:r>
          </a:p>
        </p:txBody>
      </p:sp>
      <p:sp>
        <p:nvSpPr>
          <p:cNvPr id="9" name="bullet-dot">
            <a:extLst xmlns:a="http://schemas.openxmlformats.org/drawingml/2006/main">
              <a:ext uri="{FF2B5EF4-FFF2-40B4-BE49-F238E27FC236}">
                <a16:creationId xmlns:a16="http://schemas.microsoft.com/office/drawing/2014/main" id="{4CE93438-4853-45EA-8DF5-B5389D93A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3619500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7C66"/>
          </a:solidFill>
        </p:spPr>
      </p:sp>
      <p:sp>
        <p:nvSpPr>
          <p:cNvPr id="10" name="bullet-text">
            <a:extLst xmlns:a="http://schemas.openxmlformats.org/drawingml/2006/main">
              <a:ext uri="{FF2B5EF4-FFF2-40B4-BE49-F238E27FC236}">
                <a16:creationId xmlns:a16="http://schemas.microsoft.com/office/drawing/2014/main" id="{3A8F68FF-7B08-4B51-A262-FD18ABB115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81100" y="3524250"/>
            <a:ext cx="76009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2025">
                <a:solidFill>
                  <a:srgbClr val="172033"/>
                </a:solidFill>
              </a:defRPr>
            </a:pPr>
            <a:r>
              <a:rPr sz="2025">
                <a:solidFill>
                  <a:srgbClr val="172033"/>
                </a:solidFill>
              </a:rPr>
              <a:t>Both evaluated with 5-fold cross validation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91FD687-339B-4049-9CC1-9049BAFDF1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038350"/>
            <a:ext cx="7905750" cy="3810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172033"/>
                </a:solidFill>
              </a:defRPr>
            </a:pPr>
            <a:r>
              <a:rPr sz="2400" b="1">
                <a:solidFill>
                  <a:srgbClr val="172033"/>
                </a:solidFill>
              </a:rPr>
              <a:t>Reduced model variables</a:t>
            </a:r>
          </a:p>
        </p:txBody>
      </p:sp>
      <p:sp>
        <p:nvSpPr>
          <p:cNvPr id="12" name="bullet-dot">
            <a:extLst xmlns:a="http://schemas.openxmlformats.org/drawingml/2006/main">
              <a:ext uri="{FF2B5EF4-FFF2-40B4-BE49-F238E27FC236}">
                <a16:creationId xmlns:a16="http://schemas.microsoft.com/office/drawing/2014/main" id="{7E33BE34-9354-45EA-B111-5308FB19E4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2667000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5EFF"/>
          </a:solidFill>
        </p:spPr>
      </p:sp>
      <p:sp>
        <p:nvSpPr>
          <p:cNvPr id="13" name="bullet-text">
            <a:extLst xmlns:a="http://schemas.openxmlformats.org/drawingml/2006/main">
              <a:ext uri="{FF2B5EF4-FFF2-40B4-BE49-F238E27FC236}">
                <a16:creationId xmlns:a16="http://schemas.microsoft.com/office/drawing/2014/main" id="{D85FBE39-EB61-45CA-B381-F260C0FDDC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2571750"/>
            <a:ext cx="76009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2025">
                <a:solidFill>
                  <a:srgbClr val="172033"/>
                </a:solidFill>
              </a:defRPr>
            </a:pPr>
            <a:r>
              <a:rPr sz="2025">
                <a:solidFill>
                  <a:srgbClr val="172033"/>
                </a:solidFill>
              </a:rPr>
              <a:t>CreditScore</a:t>
            </a:r>
          </a:p>
        </p:txBody>
      </p:sp>
      <p:sp>
        <p:nvSpPr>
          <p:cNvPr id="14" name="bullet-dot">
            <a:extLst xmlns:a="http://schemas.openxmlformats.org/drawingml/2006/main">
              <a:ext uri="{FF2B5EF4-FFF2-40B4-BE49-F238E27FC236}">
                <a16:creationId xmlns:a16="http://schemas.microsoft.com/office/drawing/2014/main" id="{F6D134E8-EB25-4DF4-A451-C732C3C20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143250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5EFF"/>
          </a:solidFill>
        </p:spPr>
      </p:sp>
      <p:sp>
        <p:nvSpPr>
          <p:cNvPr id="15" name="bullet-text">
            <a:extLst xmlns:a="http://schemas.openxmlformats.org/drawingml/2006/main">
              <a:ext uri="{FF2B5EF4-FFF2-40B4-BE49-F238E27FC236}">
                <a16:creationId xmlns:a16="http://schemas.microsoft.com/office/drawing/2014/main" id="{E51969A9-29C4-43EA-A1A3-A7AF9624D5C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3048000"/>
            <a:ext cx="76009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2025">
                <a:solidFill>
                  <a:srgbClr val="172033"/>
                </a:solidFill>
              </a:defRPr>
            </a:pPr>
            <a:r>
              <a:rPr sz="2025">
                <a:solidFill>
                  <a:srgbClr val="172033"/>
                </a:solidFill>
              </a:rPr>
              <a:t>MissedPaymentsLastYear</a:t>
            </a:r>
          </a:p>
        </p:txBody>
      </p:sp>
      <p:sp>
        <p:nvSpPr>
          <p:cNvPr id="16" name="bullet-dot">
            <a:extLst xmlns:a="http://schemas.openxmlformats.org/drawingml/2006/main">
              <a:ext uri="{FF2B5EF4-FFF2-40B4-BE49-F238E27FC236}">
                <a16:creationId xmlns:a16="http://schemas.microsoft.com/office/drawing/2014/main" id="{DE91875C-E818-42BF-B216-441E5077D3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3619500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5EFF"/>
          </a:solidFill>
        </p:spPr>
      </p:sp>
      <p:sp>
        <p:nvSpPr>
          <p:cNvPr id="17" name="bullet-text">
            <a:extLst xmlns:a="http://schemas.openxmlformats.org/drawingml/2006/main">
              <a:ext uri="{FF2B5EF4-FFF2-40B4-BE49-F238E27FC236}">
                <a16:creationId xmlns:a16="http://schemas.microsoft.com/office/drawing/2014/main" id="{B462C252-78FE-4C6A-8B95-E4EE23CC825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3524250"/>
            <a:ext cx="76009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2025">
                <a:solidFill>
                  <a:srgbClr val="172033"/>
                </a:solidFill>
              </a:defRPr>
            </a:pPr>
            <a:r>
              <a:rPr sz="2025">
                <a:solidFill>
                  <a:srgbClr val="172033"/>
                </a:solidFill>
              </a:rPr>
              <a:t>OwnerExperience</a:t>
            </a:r>
          </a:p>
        </p:txBody>
      </p:sp>
      <p:sp>
        <p:nvSpPr>
          <p:cNvPr id="18" name="bullet-dot">
            <a:extLst xmlns:a="http://schemas.openxmlformats.org/drawingml/2006/main">
              <a:ext uri="{FF2B5EF4-FFF2-40B4-BE49-F238E27FC236}">
                <a16:creationId xmlns:a16="http://schemas.microsoft.com/office/drawing/2014/main" id="{22C8DE03-27BF-41B1-864D-2F0FD0BA6C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0" y="4095750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5EFF"/>
          </a:solidFill>
        </p:spPr>
      </p:sp>
      <p:sp>
        <p:nvSpPr>
          <p:cNvPr id="19" name="bullet-text">
            <a:extLst xmlns:a="http://schemas.openxmlformats.org/drawingml/2006/main">
              <a:ext uri="{FF2B5EF4-FFF2-40B4-BE49-F238E27FC236}">
                <a16:creationId xmlns:a16="http://schemas.microsoft.com/office/drawing/2014/main" id="{FC80DC15-EC59-438D-B392-762590C13B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10750" y="4019550"/>
            <a:ext cx="760095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2025">
                <a:solidFill>
                  <a:srgbClr val="172033"/>
                </a:solidFill>
              </a:defRPr>
            </a:pPr>
            <a:r>
              <a:rPr sz="2025">
                <a:solidFill>
                  <a:srgbClr val="172033"/>
                </a:solidFill>
              </a:rPr>
              <a:t>AnnualRevenue</a:t>
            </a:r>
          </a:p>
        </p:txBody>
      </p:sp>
    </p:spTree>
    <p:extLst>
      <p:ext uri="{BB962C8B-B14F-4D97-AF65-F5344CB8AC3E}">
        <p14:creationId xmlns:p14="http://schemas.microsoft.com/office/powerpoint/2010/main" val="234471646"/>
      </p:ext>
    </p:extLst>
  </p:cSld>
</p:sld>
</file>

<file path=ppt/slides/slide5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background">
            <a:extLst xmlns:a="http://schemas.openxmlformats.org/drawingml/2006/main">
              <a:ext uri="{FF2B5EF4-FFF2-40B4-BE49-F238E27FC236}">
                <a16:creationId xmlns:a16="http://schemas.microsoft.com/office/drawing/2014/main" id="{39E0282B-28BC-408F-9631-6CC3FFD17B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8FB"/>
          </a:solidFill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F4F5AF29-D734-4B48-9A16-24D9594306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66750"/>
            <a:ext cx="1653540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172033"/>
                </a:solidFill>
              </a:defRPr>
            </a:pPr>
            <a:r>
              <a:rPr sz="4350" b="1">
                <a:solidFill>
                  <a:srgbClr val="172033"/>
                </a:solidFill>
              </a:rPr>
              <a:t>Current winner: Full Neural Network</a:t>
            </a:r>
          </a:p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75E1049E-1CE8-4773-B8AE-1D0FDE7896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447800"/>
            <a:ext cx="11772900" cy="5715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5C667A"/>
                </a:solidFill>
              </a:defRPr>
            </a:pPr>
            <a:r>
              <a:rPr sz="1875">
                <a:solidFill>
                  <a:srgbClr val="5C667A"/>
                </a:solidFill>
              </a:rPr>
              <a:t>The Full Neural Network has the best F1-score and the strongest recall, which is valuable for default screening.</a:t>
            </a:r>
          </a:p>
        </p:txBody>
      </p:sp>
      <p:sp>
        <p:nvSpPr>
          <p:cNvPr id="4" name="results-surface">
            <a:extLst xmlns:a="http://schemas.openxmlformats.org/drawingml/2006/main">
              <a:ext uri="{FF2B5EF4-FFF2-40B4-BE49-F238E27FC236}">
                <a16:creationId xmlns:a16="http://schemas.microsoft.com/office/drawing/2014/main" id="{EA42E5E9-47FE-41DF-8E97-F7C5CB5CFD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320290"/>
            <a:ext cx="16535400" cy="2954655"/>
          </a:xfrm>
          <a:prstGeom xmlns:a="http://schemas.openxmlformats.org/drawingml/2006/main" prst="roundRect">
            <a:avLst>
              <a:gd name="adj" fmla="val 193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8"/>
            </a:solidFill>
            <a:prstDash val="solid"/>
          </a:ln>
        </p:spPr>
      </p:sp>
      <p:sp>
        <p:nvSpPr>
          <p:cNvPr id="5" name="table-cell">
            <a:extLst xmlns:a="http://schemas.openxmlformats.org/drawingml/2006/main">
              <a:ext uri="{FF2B5EF4-FFF2-40B4-BE49-F238E27FC236}">
                <a16:creationId xmlns:a16="http://schemas.microsoft.com/office/drawing/2014/main" id="{4282EB97-D3FB-4C93-ACD4-FAFDADB206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2686050"/>
            <a:ext cx="27051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5C667A"/>
                </a:solidFill>
              </a:defRPr>
            </a:pPr>
            <a:r>
              <a:rPr sz="1425" b="1">
                <a:solidFill>
                  <a:srgbClr val="5C667A"/>
                </a:solidFill>
              </a:rPr>
              <a:t>Model</a:t>
            </a:r>
          </a:p>
        </p:txBody>
      </p:sp>
      <p:sp>
        <p:nvSpPr>
          <p:cNvPr id="6" name="table-cell">
            <a:extLst xmlns:a="http://schemas.openxmlformats.org/drawingml/2006/main">
              <a:ext uri="{FF2B5EF4-FFF2-40B4-BE49-F238E27FC236}">
                <a16:creationId xmlns:a16="http://schemas.microsoft.com/office/drawing/2014/main" id="{2F807FE3-19E6-4664-B16A-B250C4C95E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2686050"/>
            <a:ext cx="180975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5C667A"/>
                </a:solidFill>
              </a:defRPr>
            </a:pPr>
            <a:r>
              <a:rPr sz="1425" b="1">
                <a:solidFill>
                  <a:srgbClr val="5C667A"/>
                </a:solidFill>
              </a:rPr>
              <a:t>Alg.</a:t>
            </a:r>
          </a:p>
        </p:txBody>
      </p:sp>
      <p:sp>
        <p:nvSpPr>
          <p:cNvPr id="7" name="table-cell">
            <a:extLst xmlns:a="http://schemas.openxmlformats.org/drawingml/2006/main">
              <a:ext uri="{FF2B5EF4-FFF2-40B4-BE49-F238E27FC236}">
                <a16:creationId xmlns:a16="http://schemas.microsoft.com/office/drawing/2014/main" id="{BD79D1D8-483F-4F1E-A7D4-C487820DE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686050"/>
            <a:ext cx="1905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5C667A"/>
                </a:solidFill>
              </a:defRPr>
            </a:pPr>
            <a:r>
              <a:rPr sz="1425" b="1">
                <a:solidFill>
                  <a:srgbClr val="5C667A"/>
                </a:solidFill>
              </a:rPr>
              <a:t>AUC</a:t>
            </a:r>
          </a:p>
        </p:txBody>
      </p:sp>
      <p:sp>
        <p:nvSpPr>
          <p:cNvPr id="8" name="table-cell">
            <a:extLst xmlns:a="http://schemas.openxmlformats.org/drawingml/2006/main">
              <a:ext uri="{FF2B5EF4-FFF2-40B4-BE49-F238E27FC236}">
                <a16:creationId xmlns:a16="http://schemas.microsoft.com/office/drawing/2014/main" id="{645F0CAD-EE12-4AC5-8E53-13E46F860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2686050"/>
            <a:ext cx="1905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5C667A"/>
                </a:solidFill>
              </a:defRPr>
            </a:pPr>
            <a:r>
              <a:rPr sz="1425" b="1">
                <a:solidFill>
                  <a:srgbClr val="5C667A"/>
                </a:solidFill>
              </a:rPr>
              <a:t>Acc.</a:t>
            </a:r>
          </a:p>
        </p:txBody>
      </p:sp>
      <p:sp>
        <p:nvSpPr>
          <p:cNvPr id="9" name="table-cell">
            <a:extLst xmlns:a="http://schemas.openxmlformats.org/drawingml/2006/main">
              <a:ext uri="{FF2B5EF4-FFF2-40B4-BE49-F238E27FC236}">
                <a16:creationId xmlns:a16="http://schemas.microsoft.com/office/drawing/2014/main" id="{E856D608-E7DE-48B3-806E-B3F1DC5C04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9400" y="2686050"/>
            <a:ext cx="21336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5C667A"/>
                </a:solidFill>
              </a:defRPr>
            </a:pPr>
            <a:r>
              <a:rPr sz="1425" b="1">
                <a:solidFill>
                  <a:srgbClr val="5C667A"/>
                </a:solidFill>
              </a:rPr>
              <a:t>Recall</a:t>
            </a:r>
          </a:p>
        </p:txBody>
      </p:sp>
      <p:sp>
        <p:nvSpPr>
          <p:cNvPr id="10" name="table-cell">
            <a:extLst xmlns:a="http://schemas.openxmlformats.org/drawingml/2006/main">
              <a:ext uri="{FF2B5EF4-FFF2-40B4-BE49-F238E27FC236}">
                <a16:creationId xmlns:a16="http://schemas.microsoft.com/office/drawing/2014/main" id="{B2B1EAE6-E835-47E8-81A6-456D2F8258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0" y="2686050"/>
            <a:ext cx="21336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5C667A"/>
                </a:solidFill>
              </a:defRPr>
            </a:pPr>
            <a:r>
              <a:rPr sz="1425" b="1">
                <a:solidFill>
                  <a:srgbClr val="5C667A"/>
                </a:solidFill>
              </a:rPr>
              <a:t>Spec.</a:t>
            </a:r>
          </a:p>
        </p:txBody>
      </p:sp>
      <p:sp>
        <p:nvSpPr>
          <p:cNvPr id="11" name="table-cell">
            <a:extLst xmlns:a="http://schemas.openxmlformats.org/drawingml/2006/main">
              <a:ext uri="{FF2B5EF4-FFF2-40B4-BE49-F238E27FC236}">
                <a16:creationId xmlns:a16="http://schemas.microsoft.com/office/drawing/2014/main" id="{CF353BF7-50D7-413C-9DAC-F0B94D92B9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82850" y="2686050"/>
            <a:ext cx="1905000" cy="228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425" b="1">
                <a:solidFill>
                  <a:srgbClr val="5C667A"/>
                </a:solidFill>
              </a:defRPr>
            </a:pPr>
            <a:r>
              <a:rPr sz="1425" b="1">
                <a:solidFill>
                  <a:srgbClr val="5C667A"/>
                </a:solidFill>
              </a:rPr>
              <a:t>F1</a:t>
            </a:r>
          </a:p>
        </p:txBody>
      </p:sp>
      <p:sp>
        <p:nvSpPr>
          <p:cNvPr id="12" name="results-rule-0">
            <a:extLst xmlns:a="http://schemas.openxmlformats.org/drawingml/2006/main">
              <a:ext uri="{FF2B5EF4-FFF2-40B4-BE49-F238E27FC236}">
                <a16:creationId xmlns:a16="http://schemas.microsoft.com/office/drawing/2014/main" id="{18F2F90D-A300-49E6-95EB-3138351B88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028950"/>
            <a:ext cx="15887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EE8"/>
          </a:solidFill>
          <a:ln xmlns:a="http://schemas.openxmlformats.org/drawingml/2006/main" w="0">
            <a:solidFill>
              <a:srgbClr val="D9DEE8"/>
            </a:solidFill>
            <a:prstDash val="solid"/>
          </a:ln>
        </p:spPr>
      </p:sp>
      <p:sp>
        <p:nvSpPr>
          <p:cNvPr id="13" name="table-cell">
            <a:extLst xmlns:a="http://schemas.openxmlformats.org/drawingml/2006/main">
              <a:ext uri="{FF2B5EF4-FFF2-40B4-BE49-F238E27FC236}">
                <a16:creationId xmlns:a16="http://schemas.microsoft.com/office/drawing/2014/main" id="{2B33E71E-DF18-4D32-BBB1-918D872E24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162300"/>
            <a:ext cx="27051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033"/>
                </a:solidFill>
              </a:defRPr>
            </a:pPr>
            <a:r>
              <a:rPr sz="1725" b="0">
                <a:solidFill>
                  <a:srgbClr val="172033"/>
                </a:solidFill>
              </a:rPr>
              <a:t>Full</a:t>
            </a:r>
          </a:p>
        </p:txBody>
      </p:sp>
      <p:sp>
        <p:nvSpPr>
          <p:cNvPr id="14" name="table-cell">
            <a:extLst xmlns:a="http://schemas.openxmlformats.org/drawingml/2006/main">
              <a:ext uri="{FF2B5EF4-FFF2-40B4-BE49-F238E27FC236}">
                <a16:creationId xmlns:a16="http://schemas.microsoft.com/office/drawing/2014/main" id="{4A579C21-F2F4-41DF-93CA-0A88987BC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3162300"/>
            <a:ext cx="180975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033"/>
                </a:solidFill>
              </a:defRPr>
            </a:pPr>
            <a:r>
              <a:rPr sz="1725" b="0">
                <a:solidFill>
                  <a:srgbClr val="172033"/>
                </a:solidFill>
              </a:rPr>
              <a:t>DT</a:t>
            </a:r>
          </a:p>
        </p:txBody>
      </p:sp>
      <p:sp>
        <p:nvSpPr>
          <p:cNvPr id="15" name="table-cell">
            <a:extLst xmlns:a="http://schemas.openxmlformats.org/drawingml/2006/main">
              <a:ext uri="{FF2B5EF4-FFF2-40B4-BE49-F238E27FC236}">
                <a16:creationId xmlns:a16="http://schemas.microsoft.com/office/drawing/2014/main" id="{1DD77752-79B3-4D57-93A4-1ADC947FAC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162300"/>
            <a:ext cx="19050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033"/>
                </a:solidFill>
              </a:defRPr>
            </a:pPr>
            <a:r>
              <a:rPr sz="1725" b="0">
                <a:solidFill>
                  <a:srgbClr val="172033"/>
                </a:solidFill>
              </a:rPr>
              <a:t>0.8052</a:t>
            </a:r>
          </a:p>
        </p:txBody>
      </p:sp>
      <p:sp>
        <p:nvSpPr>
          <p:cNvPr id="16" name="table-cell">
            <a:extLst xmlns:a="http://schemas.openxmlformats.org/drawingml/2006/main">
              <a:ext uri="{FF2B5EF4-FFF2-40B4-BE49-F238E27FC236}">
                <a16:creationId xmlns:a16="http://schemas.microsoft.com/office/drawing/2014/main" id="{155CE0C3-F23C-4803-B35A-83AD795694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162300"/>
            <a:ext cx="19050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033"/>
                </a:solidFill>
              </a:defRPr>
            </a:pPr>
            <a:r>
              <a:rPr sz="1725" b="0">
                <a:solidFill>
                  <a:srgbClr val="172033"/>
                </a:solidFill>
              </a:rPr>
              <a:t>0.7579</a:t>
            </a:r>
          </a:p>
        </p:txBody>
      </p:sp>
      <p:sp>
        <p:nvSpPr>
          <p:cNvPr id="17" name="table-cell">
            <a:extLst xmlns:a="http://schemas.openxmlformats.org/drawingml/2006/main">
              <a:ext uri="{FF2B5EF4-FFF2-40B4-BE49-F238E27FC236}">
                <a16:creationId xmlns:a16="http://schemas.microsoft.com/office/drawing/2014/main" id="{2710A005-F260-40DD-ADEF-B18AD3ACB1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9400" y="3162300"/>
            <a:ext cx="21336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033"/>
                </a:solidFill>
              </a:defRPr>
            </a:pPr>
            <a:r>
              <a:rPr sz="1725" b="0">
                <a:solidFill>
                  <a:srgbClr val="172033"/>
                </a:solidFill>
              </a:rPr>
              <a:t>0.7049</a:t>
            </a:r>
          </a:p>
        </p:txBody>
      </p:sp>
      <p:sp>
        <p:nvSpPr>
          <p:cNvPr id="18" name="table-cell">
            <a:extLst xmlns:a="http://schemas.openxmlformats.org/drawingml/2006/main">
              <a:ext uri="{FF2B5EF4-FFF2-40B4-BE49-F238E27FC236}">
                <a16:creationId xmlns:a16="http://schemas.microsoft.com/office/drawing/2014/main" id="{E76BA695-2D29-47FD-98BE-3AEEF7AB94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0" y="3162300"/>
            <a:ext cx="21336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033"/>
                </a:solidFill>
              </a:defRPr>
            </a:pPr>
            <a:r>
              <a:rPr sz="1725" b="0">
                <a:solidFill>
                  <a:srgbClr val="172033"/>
                </a:solidFill>
              </a:rPr>
              <a:t>0.7887</a:t>
            </a:r>
          </a:p>
        </p:txBody>
      </p:sp>
      <p:sp>
        <p:nvSpPr>
          <p:cNvPr id="19" name="table-cell">
            <a:extLst xmlns:a="http://schemas.openxmlformats.org/drawingml/2006/main">
              <a:ext uri="{FF2B5EF4-FFF2-40B4-BE49-F238E27FC236}">
                <a16:creationId xmlns:a16="http://schemas.microsoft.com/office/drawing/2014/main" id="{8CB61992-16CF-4569-BCE5-8B58109AE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82850" y="3162300"/>
            <a:ext cx="19050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033"/>
                </a:solidFill>
              </a:defRPr>
            </a:pPr>
            <a:r>
              <a:rPr sz="1725" b="0">
                <a:solidFill>
                  <a:srgbClr val="172033"/>
                </a:solidFill>
              </a:rPr>
              <a:t>0.6814</a:t>
            </a:r>
          </a:p>
        </p:txBody>
      </p:sp>
      <p:sp>
        <p:nvSpPr>
          <p:cNvPr id="20" name="results-rule-1">
            <a:extLst xmlns:a="http://schemas.openxmlformats.org/drawingml/2006/main">
              <a:ext uri="{FF2B5EF4-FFF2-40B4-BE49-F238E27FC236}">
                <a16:creationId xmlns:a16="http://schemas.microsoft.com/office/drawing/2014/main" id="{C4A2DDDC-E340-4C8B-9192-192B9EE1A1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543300"/>
            <a:ext cx="15887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EE8"/>
          </a:solidFill>
          <a:ln xmlns:a="http://schemas.openxmlformats.org/drawingml/2006/main" w="0">
            <a:solidFill>
              <a:srgbClr val="D9DEE8"/>
            </a:solidFill>
            <a:prstDash val="solid"/>
          </a:ln>
        </p:spPr>
      </p:sp>
      <p:sp>
        <p:nvSpPr>
          <p:cNvPr id="21" name="table-cell">
            <a:extLst xmlns:a="http://schemas.openxmlformats.org/drawingml/2006/main">
              <a:ext uri="{FF2B5EF4-FFF2-40B4-BE49-F238E27FC236}">
                <a16:creationId xmlns:a16="http://schemas.microsoft.com/office/drawing/2014/main" id="{2F0788C2-2E98-429D-A51E-925FF66B1A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3657600"/>
            <a:ext cx="27051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0E7C66"/>
                </a:solidFill>
              </a:defRPr>
            </a:pPr>
            <a:r>
              <a:rPr sz="1725" b="1">
                <a:solidFill>
                  <a:srgbClr val="0E7C66"/>
                </a:solidFill>
              </a:rPr>
              <a:t>Full</a:t>
            </a:r>
          </a:p>
        </p:txBody>
      </p:sp>
      <p:sp>
        <p:nvSpPr>
          <p:cNvPr id="22" name="table-cell">
            <a:extLst xmlns:a="http://schemas.openxmlformats.org/drawingml/2006/main">
              <a:ext uri="{FF2B5EF4-FFF2-40B4-BE49-F238E27FC236}">
                <a16:creationId xmlns:a16="http://schemas.microsoft.com/office/drawing/2014/main" id="{6CB647B7-7845-420A-B772-A1C7302DB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3657600"/>
            <a:ext cx="180975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725" b="1">
                <a:solidFill>
                  <a:srgbClr val="0E7C66"/>
                </a:solidFill>
              </a:defRPr>
            </a:pPr>
            <a:r>
              <a:rPr sz="1725" b="1">
                <a:solidFill>
                  <a:srgbClr val="0E7C66"/>
                </a:solidFill>
              </a:rPr>
              <a:t>NN</a:t>
            </a:r>
          </a:p>
        </p:txBody>
      </p:sp>
      <p:sp>
        <p:nvSpPr>
          <p:cNvPr id="23" name="table-cell">
            <a:extLst xmlns:a="http://schemas.openxmlformats.org/drawingml/2006/main">
              <a:ext uri="{FF2B5EF4-FFF2-40B4-BE49-F238E27FC236}">
                <a16:creationId xmlns:a16="http://schemas.microsoft.com/office/drawing/2014/main" id="{BCD766BB-063F-4301-A4CC-EF668D05E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657600"/>
            <a:ext cx="19050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0E7C66"/>
                </a:solidFill>
              </a:defRPr>
            </a:pPr>
            <a:r>
              <a:rPr sz="1725" b="0">
                <a:solidFill>
                  <a:srgbClr val="0E7C66"/>
                </a:solidFill>
              </a:rPr>
              <a:t>0.7792</a:t>
            </a:r>
          </a:p>
        </p:txBody>
      </p:sp>
      <p:sp>
        <p:nvSpPr>
          <p:cNvPr id="24" name="table-cell">
            <a:extLst xmlns:a="http://schemas.openxmlformats.org/drawingml/2006/main">
              <a:ext uri="{FF2B5EF4-FFF2-40B4-BE49-F238E27FC236}">
                <a16:creationId xmlns:a16="http://schemas.microsoft.com/office/drawing/2014/main" id="{6629A080-83F0-46BE-9E40-B0E82F2111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3657600"/>
            <a:ext cx="19050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0E7C66"/>
                </a:solidFill>
              </a:defRPr>
            </a:pPr>
            <a:r>
              <a:rPr sz="1725" b="0">
                <a:solidFill>
                  <a:srgbClr val="0E7C66"/>
                </a:solidFill>
              </a:rPr>
              <a:t>0.7642</a:t>
            </a:r>
          </a:p>
        </p:txBody>
      </p:sp>
      <p:sp>
        <p:nvSpPr>
          <p:cNvPr id="25" name="table-cell">
            <a:extLst xmlns:a="http://schemas.openxmlformats.org/drawingml/2006/main">
              <a:ext uri="{FF2B5EF4-FFF2-40B4-BE49-F238E27FC236}">
                <a16:creationId xmlns:a16="http://schemas.microsoft.com/office/drawing/2014/main" id="{69A6ADA7-9A69-400B-8275-C6C1375654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9400" y="3657600"/>
            <a:ext cx="21336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0E7C66"/>
                </a:solidFill>
              </a:defRPr>
            </a:pPr>
            <a:r>
              <a:rPr sz="1725" b="0">
                <a:solidFill>
                  <a:srgbClr val="0E7C66"/>
                </a:solidFill>
              </a:rPr>
              <a:t>0.8381</a:t>
            </a:r>
          </a:p>
        </p:txBody>
      </p:sp>
      <p:sp>
        <p:nvSpPr>
          <p:cNvPr id="26" name="table-cell">
            <a:extLst xmlns:a="http://schemas.openxmlformats.org/drawingml/2006/main">
              <a:ext uri="{FF2B5EF4-FFF2-40B4-BE49-F238E27FC236}">
                <a16:creationId xmlns:a16="http://schemas.microsoft.com/office/drawing/2014/main" id="{8181ACA5-A99E-460C-98B6-D95364049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0" y="3657600"/>
            <a:ext cx="21336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0E7C66"/>
                </a:solidFill>
              </a:defRPr>
            </a:pPr>
            <a:r>
              <a:rPr sz="1725" b="0">
                <a:solidFill>
                  <a:srgbClr val="0E7C66"/>
                </a:solidFill>
              </a:rPr>
              <a:t>0.7213</a:t>
            </a:r>
          </a:p>
        </p:txBody>
      </p:sp>
      <p:sp>
        <p:nvSpPr>
          <p:cNvPr id="27" name="table-cell">
            <a:extLst xmlns:a="http://schemas.openxmlformats.org/drawingml/2006/main">
              <a:ext uri="{FF2B5EF4-FFF2-40B4-BE49-F238E27FC236}">
                <a16:creationId xmlns:a16="http://schemas.microsoft.com/office/drawing/2014/main" id="{80D9D59E-A2F4-4E5F-BC21-BC49CB8CC1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82850" y="3657600"/>
            <a:ext cx="19050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0E7C66"/>
                </a:solidFill>
              </a:defRPr>
            </a:pPr>
            <a:r>
              <a:rPr sz="1725" b="0">
                <a:solidFill>
                  <a:srgbClr val="0E7C66"/>
                </a:solidFill>
              </a:rPr>
              <a:t>0.7231</a:t>
            </a:r>
          </a:p>
        </p:txBody>
      </p:sp>
      <p:sp>
        <p:nvSpPr>
          <p:cNvPr id="28" name="results-rule-2">
            <a:extLst xmlns:a="http://schemas.openxmlformats.org/drawingml/2006/main">
              <a:ext uri="{FF2B5EF4-FFF2-40B4-BE49-F238E27FC236}">
                <a16:creationId xmlns:a16="http://schemas.microsoft.com/office/drawing/2014/main" id="{8ADF652F-6D99-4D60-842A-3484234437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038600"/>
            <a:ext cx="15887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EE8"/>
          </a:solidFill>
          <a:ln xmlns:a="http://schemas.openxmlformats.org/drawingml/2006/main" w="0">
            <a:solidFill>
              <a:srgbClr val="D9DEE8"/>
            </a:solidFill>
            <a:prstDash val="solid"/>
          </a:ln>
        </p:spPr>
      </p:sp>
      <p:sp>
        <p:nvSpPr>
          <p:cNvPr id="29" name="table-cell">
            <a:extLst xmlns:a="http://schemas.openxmlformats.org/drawingml/2006/main">
              <a:ext uri="{FF2B5EF4-FFF2-40B4-BE49-F238E27FC236}">
                <a16:creationId xmlns:a16="http://schemas.microsoft.com/office/drawing/2014/main" id="{AB1B6FBC-F8EF-4DC3-8D57-837A0AC9B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152900"/>
            <a:ext cx="27051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033"/>
                </a:solidFill>
              </a:defRPr>
            </a:pPr>
            <a:r>
              <a:rPr sz="1725" b="0">
                <a:solidFill>
                  <a:srgbClr val="172033"/>
                </a:solidFill>
              </a:rPr>
              <a:t>Reduced</a:t>
            </a:r>
          </a:p>
        </p:txBody>
      </p:sp>
      <p:sp>
        <p:nvSpPr>
          <p:cNvPr id="30" name="table-cell">
            <a:extLst xmlns:a="http://schemas.openxmlformats.org/drawingml/2006/main">
              <a:ext uri="{FF2B5EF4-FFF2-40B4-BE49-F238E27FC236}">
                <a16:creationId xmlns:a16="http://schemas.microsoft.com/office/drawing/2014/main" id="{BD1ED151-062F-4102-BA44-E6E5F657B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4152900"/>
            <a:ext cx="180975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033"/>
                </a:solidFill>
              </a:defRPr>
            </a:pPr>
            <a:r>
              <a:rPr sz="1725" b="0">
                <a:solidFill>
                  <a:srgbClr val="172033"/>
                </a:solidFill>
              </a:rPr>
              <a:t>DT</a:t>
            </a:r>
          </a:p>
        </p:txBody>
      </p:sp>
      <p:sp>
        <p:nvSpPr>
          <p:cNvPr id="31" name="table-cell">
            <a:extLst xmlns:a="http://schemas.openxmlformats.org/drawingml/2006/main">
              <a:ext uri="{FF2B5EF4-FFF2-40B4-BE49-F238E27FC236}">
                <a16:creationId xmlns:a16="http://schemas.microsoft.com/office/drawing/2014/main" id="{94D588FB-05F1-4397-B058-DF9474815A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4152900"/>
            <a:ext cx="19050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033"/>
                </a:solidFill>
              </a:defRPr>
            </a:pPr>
            <a:r>
              <a:rPr sz="1725" b="0">
                <a:solidFill>
                  <a:srgbClr val="172033"/>
                </a:solidFill>
              </a:rPr>
              <a:t>0.8168</a:t>
            </a:r>
          </a:p>
        </p:txBody>
      </p:sp>
      <p:sp>
        <p:nvSpPr>
          <p:cNvPr id="32" name="table-cell">
            <a:extLst xmlns:a="http://schemas.openxmlformats.org/drawingml/2006/main">
              <a:ext uri="{FF2B5EF4-FFF2-40B4-BE49-F238E27FC236}">
                <a16:creationId xmlns:a16="http://schemas.microsoft.com/office/drawing/2014/main" id="{9F0615AB-6D3C-487F-8BA5-681F4FDDBE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4152900"/>
            <a:ext cx="19050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033"/>
                </a:solidFill>
              </a:defRPr>
            </a:pPr>
            <a:r>
              <a:rPr sz="1725" b="0">
                <a:solidFill>
                  <a:srgbClr val="172033"/>
                </a:solidFill>
              </a:rPr>
              <a:t>0.7489</a:t>
            </a:r>
          </a:p>
        </p:txBody>
      </p:sp>
      <p:sp>
        <p:nvSpPr>
          <p:cNvPr id="33" name="table-cell">
            <a:extLst xmlns:a="http://schemas.openxmlformats.org/drawingml/2006/main">
              <a:ext uri="{FF2B5EF4-FFF2-40B4-BE49-F238E27FC236}">
                <a16:creationId xmlns:a16="http://schemas.microsoft.com/office/drawing/2014/main" id="{E830F48C-FD01-4ABD-9409-DAB29862CD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9400" y="4152900"/>
            <a:ext cx="21336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033"/>
                </a:solidFill>
              </a:defRPr>
            </a:pPr>
            <a:r>
              <a:rPr sz="1725" b="0">
                <a:solidFill>
                  <a:srgbClr val="172033"/>
                </a:solidFill>
              </a:rPr>
              <a:t>0.7163</a:t>
            </a:r>
          </a:p>
        </p:txBody>
      </p:sp>
      <p:sp>
        <p:nvSpPr>
          <p:cNvPr id="34" name="table-cell">
            <a:extLst xmlns:a="http://schemas.openxmlformats.org/drawingml/2006/main">
              <a:ext uri="{FF2B5EF4-FFF2-40B4-BE49-F238E27FC236}">
                <a16:creationId xmlns:a16="http://schemas.microsoft.com/office/drawing/2014/main" id="{388A69B6-3351-4CF5-A0F2-05919BA47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0" y="4152900"/>
            <a:ext cx="21336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033"/>
                </a:solidFill>
              </a:defRPr>
            </a:pPr>
            <a:r>
              <a:rPr sz="1725" b="0">
                <a:solidFill>
                  <a:srgbClr val="172033"/>
                </a:solidFill>
              </a:rPr>
              <a:t>0.7679</a:t>
            </a:r>
          </a:p>
        </p:txBody>
      </p:sp>
      <p:sp>
        <p:nvSpPr>
          <p:cNvPr id="35" name="table-cell">
            <a:extLst xmlns:a="http://schemas.openxmlformats.org/drawingml/2006/main">
              <a:ext uri="{FF2B5EF4-FFF2-40B4-BE49-F238E27FC236}">
                <a16:creationId xmlns:a16="http://schemas.microsoft.com/office/drawing/2014/main" id="{85987494-A1BE-4FFF-A255-F17DA080ED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82850" y="4152900"/>
            <a:ext cx="19050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033"/>
                </a:solidFill>
              </a:defRPr>
            </a:pPr>
            <a:r>
              <a:rPr sz="1725" b="0">
                <a:solidFill>
                  <a:srgbClr val="172033"/>
                </a:solidFill>
              </a:rPr>
              <a:t>0.6770</a:t>
            </a:r>
          </a:p>
        </p:txBody>
      </p:sp>
      <p:sp>
        <p:nvSpPr>
          <p:cNvPr id="36" name="results-rule-3">
            <a:extLst xmlns:a="http://schemas.openxmlformats.org/drawingml/2006/main">
              <a:ext uri="{FF2B5EF4-FFF2-40B4-BE49-F238E27FC236}">
                <a16:creationId xmlns:a16="http://schemas.microsoft.com/office/drawing/2014/main" id="{69089DEE-901A-435F-BD6E-AADE2E5023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533900"/>
            <a:ext cx="15887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EE8"/>
          </a:solidFill>
          <a:ln xmlns:a="http://schemas.openxmlformats.org/drawingml/2006/main" w="0">
            <a:solidFill>
              <a:srgbClr val="D9DEE8"/>
            </a:solidFill>
            <a:prstDash val="solid"/>
          </a:ln>
        </p:spPr>
      </p:sp>
      <p:sp>
        <p:nvSpPr>
          <p:cNvPr id="37" name="table-cell">
            <a:extLst xmlns:a="http://schemas.openxmlformats.org/drawingml/2006/main">
              <a:ext uri="{FF2B5EF4-FFF2-40B4-BE49-F238E27FC236}">
                <a16:creationId xmlns:a16="http://schemas.microsoft.com/office/drawing/2014/main" id="{5B8F7125-97B5-4675-B9AE-F35A6C5507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4667250"/>
            <a:ext cx="27051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033"/>
                </a:solidFill>
              </a:defRPr>
            </a:pPr>
            <a:r>
              <a:rPr sz="1725" b="0">
                <a:solidFill>
                  <a:srgbClr val="172033"/>
                </a:solidFill>
              </a:rPr>
              <a:t>Reduced</a:t>
            </a:r>
          </a:p>
        </p:txBody>
      </p:sp>
      <p:sp>
        <p:nvSpPr>
          <p:cNvPr id="38" name="table-cell">
            <a:extLst xmlns:a="http://schemas.openxmlformats.org/drawingml/2006/main">
              <a:ext uri="{FF2B5EF4-FFF2-40B4-BE49-F238E27FC236}">
                <a16:creationId xmlns:a16="http://schemas.microsoft.com/office/drawing/2014/main" id="{98E8177E-A693-4D6C-9C03-B005F7947A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133850" y="4667250"/>
            <a:ext cx="180975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033"/>
                </a:solidFill>
              </a:defRPr>
            </a:pPr>
            <a:r>
              <a:rPr sz="1725" b="0">
                <a:solidFill>
                  <a:srgbClr val="172033"/>
                </a:solidFill>
              </a:rPr>
              <a:t>NN</a:t>
            </a:r>
          </a:p>
        </p:txBody>
      </p:sp>
      <p:sp>
        <p:nvSpPr>
          <p:cNvPr id="39" name="table-cell">
            <a:extLst xmlns:a="http://schemas.openxmlformats.org/drawingml/2006/main">
              <a:ext uri="{FF2B5EF4-FFF2-40B4-BE49-F238E27FC236}">
                <a16:creationId xmlns:a16="http://schemas.microsoft.com/office/drawing/2014/main" id="{F0FE3B04-0869-467F-B699-C4B2EEE487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4667250"/>
            <a:ext cx="19050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033"/>
                </a:solidFill>
              </a:defRPr>
            </a:pPr>
            <a:r>
              <a:rPr sz="1725" b="0">
                <a:solidFill>
                  <a:srgbClr val="172033"/>
                </a:solidFill>
              </a:rPr>
              <a:t>0.7925</a:t>
            </a:r>
          </a:p>
        </p:txBody>
      </p:sp>
      <p:sp>
        <p:nvSpPr>
          <p:cNvPr id="40" name="table-cell">
            <a:extLst xmlns:a="http://schemas.openxmlformats.org/drawingml/2006/main">
              <a:ext uri="{FF2B5EF4-FFF2-40B4-BE49-F238E27FC236}">
                <a16:creationId xmlns:a16="http://schemas.microsoft.com/office/drawing/2014/main" id="{2385AC16-BA18-48F3-BF60-5E9732510C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05800" y="4667250"/>
            <a:ext cx="19050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033"/>
                </a:solidFill>
              </a:defRPr>
            </a:pPr>
            <a:r>
              <a:rPr sz="1725" b="0">
                <a:solidFill>
                  <a:srgbClr val="172033"/>
                </a:solidFill>
              </a:rPr>
              <a:t>0.7547</a:t>
            </a:r>
          </a:p>
        </p:txBody>
      </p:sp>
      <p:sp>
        <p:nvSpPr>
          <p:cNvPr id="41" name="table-cell">
            <a:extLst xmlns:a="http://schemas.openxmlformats.org/drawingml/2006/main">
              <a:ext uri="{FF2B5EF4-FFF2-40B4-BE49-F238E27FC236}">
                <a16:creationId xmlns:a16="http://schemas.microsoft.com/office/drawing/2014/main" id="{8455C857-7208-455F-AB24-142C46A083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39400" y="4667250"/>
            <a:ext cx="21336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033"/>
                </a:solidFill>
              </a:defRPr>
            </a:pPr>
            <a:r>
              <a:rPr sz="1725" b="0">
                <a:solidFill>
                  <a:srgbClr val="172033"/>
                </a:solidFill>
              </a:rPr>
              <a:t>0.7908</a:t>
            </a:r>
          </a:p>
        </p:txBody>
      </p:sp>
      <p:sp>
        <p:nvSpPr>
          <p:cNvPr id="42" name="table-cell">
            <a:extLst xmlns:a="http://schemas.openxmlformats.org/drawingml/2006/main">
              <a:ext uri="{FF2B5EF4-FFF2-40B4-BE49-F238E27FC236}">
                <a16:creationId xmlns:a16="http://schemas.microsoft.com/office/drawing/2014/main" id="{FAEF294C-6B5C-42BA-82C9-397EB1BDE0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801600" y="4667250"/>
            <a:ext cx="21336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033"/>
                </a:solidFill>
              </a:defRPr>
            </a:pPr>
            <a:r>
              <a:rPr sz="1725" b="0">
                <a:solidFill>
                  <a:srgbClr val="172033"/>
                </a:solidFill>
              </a:rPr>
              <a:t>0.7338</a:t>
            </a:r>
          </a:p>
        </p:txBody>
      </p:sp>
      <p:sp>
        <p:nvSpPr>
          <p:cNvPr id="43" name="table-cell">
            <a:extLst xmlns:a="http://schemas.openxmlformats.org/drawingml/2006/main">
              <a:ext uri="{FF2B5EF4-FFF2-40B4-BE49-F238E27FC236}">
                <a16:creationId xmlns:a16="http://schemas.microsoft.com/office/drawing/2014/main" id="{0E690C09-7254-4F30-9524-B3089401CD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182850" y="4667250"/>
            <a:ext cx="1905000" cy="2667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172033"/>
                </a:solidFill>
              </a:defRPr>
            </a:pPr>
            <a:r>
              <a:rPr sz="1725" b="0">
                <a:solidFill>
                  <a:srgbClr val="172033"/>
                </a:solidFill>
              </a:rPr>
              <a:t>0.7032</a:t>
            </a:r>
          </a:p>
        </p:txBody>
      </p:sp>
      <p:sp>
        <p:nvSpPr>
          <p:cNvPr id="44" name="results-rule-4">
            <a:extLst xmlns:a="http://schemas.openxmlformats.org/drawingml/2006/main">
              <a:ext uri="{FF2B5EF4-FFF2-40B4-BE49-F238E27FC236}">
                <a16:creationId xmlns:a16="http://schemas.microsoft.com/office/drawing/2014/main" id="{75A47DB6-70D4-43C2-92E3-B8C7D848E3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00150" y="5029200"/>
            <a:ext cx="158877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9DEE8"/>
          </a:solidFill>
          <a:ln xmlns:a="http://schemas.openxmlformats.org/drawingml/2006/main" w="0">
            <a:solidFill>
              <a:srgbClr val="D9DEE8"/>
            </a:solidFill>
            <a:prstDash val="solid"/>
          </a:ln>
        </p:spPr>
      </p:sp>
      <p:sp>
        <p:nvSpPr>
          <p:cNvPr id="45" name="">
            <a:extLst xmlns:a="http://schemas.openxmlformats.org/drawingml/2006/main">
              <a:ext uri="{FF2B5EF4-FFF2-40B4-BE49-F238E27FC236}">
                <a16:creationId xmlns:a16="http://schemas.microsoft.com/office/drawing/2014/main" id="{DBAAD672-A3C8-48D9-9672-5554AA6C82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5562600"/>
            <a:ext cx="171450" cy="9144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E7C66"/>
          </a:solidFill>
        </p:spPr>
      </p:sp>
      <p:sp>
        <p:nvSpPr>
          <p:cNvPr id="46" name="">
            <a:extLst xmlns:a="http://schemas.openxmlformats.org/drawingml/2006/main">
              <a:ext uri="{FF2B5EF4-FFF2-40B4-BE49-F238E27FC236}">
                <a16:creationId xmlns:a16="http://schemas.microsoft.com/office/drawing/2014/main" id="{805EA578-9693-453F-90C6-77A37B06DE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276350" y="5734050"/>
            <a:ext cx="13601700" cy="609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2025">
                <a:solidFill>
                  <a:srgbClr val="172033"/>
                </a:solidFill>
              </a:defRPr>
            </a:pPr>
            <a:r>
              <a:rPr sz="2025">
                <a:solidFill>
                  <a:srgbClr val="172033"/>
                </a:solidFill>
              </a:rPr>
              <a:t>Why this winner: for loan default prediction, recall matters because missed defaults are costly. The Full Neural Network catches the most actual default cases and also has the top F1-score.</a:t>
            </a:r>
          </a:p>
        </p:txBody>
      </p:sp>
    </p:spTree>
    <p:extLst>
      <p:ext uri="{BB962C8B-B14F-4D97-AF65-F5344CB8AC3E}">
        <p14:creationId xmlns:p14="http://schemas.microsoft.com/office/powerpoint/2010/main" val="1481832993"/>
      </p:ext>
    </p:extLst>
  </p:cSld>
</p:sld>
</file>

<file path=ppt/slides/slide6.xml><?xml version="1.0" encoding="utf-8"?>
<p:sld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" name="background">
            <a:extLst xmlns:a="http://schemas.openxmlformats.org/drawingml/2006/main">
              <a:ext uri="{FF2B5EF4-FFF2-40B4-BE49-F238E27FC236}">
                <a16:creationId xmlns:a16="http://schemas.microsoft.com/office/drawing/2014/main" id="{8BA4E1B1-A4FC-4D92-AB05-CD6F4681E0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18288000" cy="10287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7F8FB"/>
          </a:solidFill>
        </p:spPr>
      </p:sp>
      <p:sp>
        <p:nvSpPr>
          <p:cNvPr id="2" name="title">
            <a:extLst xmlns:a="http://schemas.openxmlformats.org/drawingml/2006/main">
              <a:ext uri="{FF2B5EF4-FFF2-40B4-BE49-F238E27FC236}">
                <a16:creationId xmlns:a16="http://schemas.microsoft.com/office/drawing/2014/main" id="{3830309D-CCA4-403E-824B-A8A62B052C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666750"/>
            <a:ext cx="16535400" cy="666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4350" b="1">
                <a:solidFill>
                  <a:srgbClr val="172033"/>
                </a:solidFill>
              </a:defRPr>
            </a:pPr>
            <a:r>
              <a:rPr sz="4350" b="1">
                <a:solidFill>
                  <a:srgbClr val="172033"/>
                </a:solidFill>
              </a:rPr>
              <a:t>What remains before Monday</a:t>
            </a:r>
          </a:p>
        </p:txBody>
      </p:sp>
      <p:sp>
        <p:nvSpPr>
          <p:cNvPr id="3" name="subtitle">
            <a:extLst xmlns:a="http://schemas.openxmlformats.org/drawingml/2006/main">
              <a:ext uri="{FF2B5EF4-FFF2-40B4-BE49-F238E27FC236}">
                <a16:creationId xmlns:a16="http://schemas.microsoft.com/office/drawing/2014/main" id="{FFA11864-7326-4D18-8B8C-66F4DF768D9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1447800"/>
            <a:ext cx="123063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875">
                <a:solidFill>
                  <a:srgbClr val="5C667A"/>
                </a:solidFill>
              </a:defRPr>
            </a:pPr>
            <a:r>
              <a:rPr sz="1875">
                <a:solidFill>
                  <a:srgbClr val="5C667A"/>
                </a:solidFill>
              </a:rPr>
              <a:t>The analysis path is set. The final presentation needs screenshots and the Special Question once it is given in class.</a:t>
            </a:r>
          </a:p>
        </p:txBody>
      </p:sp>
      <p:sp>
        <p:nvSpPr>
          <p:cNvPr id="4" name="screenshot-slot-Notebook results table">
            <a:extLst xmlns:a="http://schemas.openxmlformats.org/drawingml/2006/main">
              <a:ext uri="{FF2B5EF4-FFF2-40B4-BE49-F238E27FC236}">
                <a16:creationId xmlns:a16="http://schemas.microsoft.com/office/drawing/2014/main" id="{BC7D1F44-9DC1-4313-B31A-D7C582776E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034540"/>
            <a:ext cx="8029575" cy="2381250"/>
          </a:xfrm>
          <a:prstGeom xmlns:a="http://schemas.openxmlformats.org/drawingml/2006/main" prst="roundRect">
            <a:avLst>
              <a:gd name="adj" fmla="val 2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9DEE8"/>
            </a:solidFill>
            <a:prstDash val="solid"/>
          </a:ln>
        </p:spPr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CD3895-8777-4744-B2D3-94987CC794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933700"/>
            <a:ext cx="75438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72033"/>
                </a:solidFill>
              </a:defRPr>
            </a:pPr>
            <a:r>
              <a:rPr sz="1875" b="1">
                <a:solidFill>
                  <a:srgbClr val="172033"/>
                </a:solidFill>
              </a:rPr>
              <a:t>Notebook results table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DDBAEBF-8597-4195-BCC4-F945DB41FE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314700"/>
            <a:ext cx="75438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5C667A"/>
                </a:solidFill>
              </a:defRPr>
            </a:pPr>
            <a:r>
              <a:rPr sz="1350">
                <a:solidFill>
                  <a:srgbClr val="5C667A"/>
                </a:solidFill>
              </a:rPr>
              <a:t>Add a clear Colab screenshot here before class.</a:t>
            </a:r>
          </a:p>
        </p:txBody>
      </p:sp>
      <p:sp>
        <p:nvSpPr>
          <p:cNvPr id="7" name="screenshot-slot-kMeans silhouette plot">
            <a:extLst xmlns:a="http://schemas.openxmlformats.org/drawingml/2006/main">
              <a:ext uri="{FF2B5EF4-FFF2-40B4-BE49-F238E27FC236}">
                <a16:creationId xmlns:a16="http://schemas.microsoft.com/office/drawing/2014/main" id="{A2D3A87B-4FBF-4AEB-A237-1C9B80026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82125" y="2034540"/>
            <a:ext cx="8029575" cy="2381250"/>
          </a:xfrm>
          <a:prstGeom xmlns:a="http://schemas.openxmlformats.org/drawingml/2006/main" prst="roundRect">
            <a:avLst>
              <a:gd name="adj" fmla="val 2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9DEE8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7C01091-B7E4-40E5-96E0-76276F7227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2933700"/>
            <a:ext cx="75438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72033"/>
                </a:solidFill>
              </a:defRPr>
            </a:pPr>
            <a:r>
              <a:rPr sz="1875" b="1">
                <a:solidFill>
                  <a:srgbClr val="172033"/>
                </a:solidFill>
              </a:rPr>
              <a:t>kMeans silhouette plot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0A0A941-930B-43FF-AC2D-6776FB50B7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39300" y="3314700"/>
            <a:ext cx="75438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5C667A"/>
                </a:solidFill>
              </a:defRPr>
            </a:pPr>
            <a:r>
              <a:rPr sz="1350">
                <a:solidFill>
                  <a:srgbClr val="5C667A"/>
                </a:solidFill>
              </a:rPr>
              <a:t>Add a clear Colab screenshot here before class.</a:t>
            </a:r>
          </a:p>
        </p:txBody>
      </p:sp>
      <p:sp>
        <p:nvSpPr>
          <p:cNvPr id="10" name="screenshot-slot-Final model justification">
            <a:extLst xmlns:a="http://schemas.openxmlformats.org/drawingml/2006/main">
              <a:ext uri="{FF2B5EF4-FFF2-40B4-BE49-F238E27FC236}">
                <a16:creationId xmlns:a16="http://schemas.microsoft.com/office/drawing/2014/main" id="{0751B27E-205C-4AF4-A5FB-44CFD9B4AA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5941695"/>
            <a:ext cx="8029575" cy="2381250"/>
          </a:xfrm>
          <a:prstGeom xmlns:a="http://schemas.openxmlformats.org/drawingml/2006/main" prst="roundRect">
            <a:avLst>
              <a:gd name="adj" fmla="val 24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19050">
            <a:solidFill>
              <a:srgbClr val="D9DEE8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87E22D8-2D8A-49BD-8D4C-024727489E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6838950"/>
            <a:ext cx="7543800" cy="2857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875" b="1">
                <a:solidFill>
                  <a:srgbClr val="172033"/>
                </a:solidFill>
              </a:defRPr>
            </a:pPr>
            <a:r>
              <a:rPr sz="1875" b="1">
                <a:solidFill>
                  <a:srgbClr val="172033"/>
                </a:solidFill>
              </a:rPr>
              <a:t>Final model justification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48CE2C2-9A77-480A-BB8A-C613FD55D4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7219950"/>
            <a:ext cx="7543800" cy="20955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1350">
                <a:solidFill>
                  <a:srgbClr val="5C667A"/>
                </a:solidFill>
              </a:defRPr>
            </a:pPr>
            <a:r>
              <a:rPr sz="1350">
                <a:solidFill>
                  <a:srgbClr val="5C667A"/>
                </a:solidFill>
              </a:rPr>
              <a:t>Add a clear Colab screenshot here before class.</a:t>
            </a:r>
          </a:p>
        </p:txBody>
      </p:sp>
      <p:sp>
        <p:nvSpPr>
          <p:cNvPr id="13" name="bullet-dot">
            <a:extLst xmlns:a="http://schemas.openxmlformats.org/drawingml/2006/main">
              <a:ext uri="{FF2B5EF4-FFF2-40B4-BE49-F238E27FC236}">
                <a16:creationId xmlns:a16="http://schemas.microsoft.com/office/drawing/2014/main" id="{704EA39F-C0AF-4688-950A-1D632BD17A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6038850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B7791F"/>
          </a:solidFill>
        </p:spPr>
      </p:sp>
      <p:sp>
        <p:nvSpPr>
          <p:cNvPr id="14" name="bullet-text">
            <a:extLst xmlns:a="http://schemas.openxmlformats.org/drawingml/2006/main">
              <a:ext uri="{FF2B5EF4-FFF2-40B4-BE49-F238E27FC236}">
                <a16:creationId xmlns:a16="http://schemas.microsoft.com/office/drawing/2014/main" id="{98670C5B-3862-42B9-8F11-A9A6448A9B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5943600"/>
            <a:ext cx="773430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2025">
                <a:solidFill>
                  <a:srgbClr val="172033"/>
                </a:solidFill>
              </a:defRPr>
            </a:pPr>
            <a:r>
              <a:rPr sz="2025">
                <a:solidFill>
                  <a:srgbClr val="172033"/>
                </a:solidFill>
              </a:rPr>
              <a:t>Add Special Question response once received.</a:t>
            </a:r>
          </a:p>
        </p:txBody>
      </p:sp>
      <p:sp>
        <p:nvSpPr>
          <p:cNvPr id="15" name="bullet-dot">
            <a:extLst xmlns:a="http://schemas.openxmlformats.org/drawingml/2006/main">
              <a:ext uri="{FF2B5EF4-FFF2-40B4-BE49-F238E27FC236}">
                <a16:creationId xmlns:a16="http://schemas.microsoft.com/office/drawing/2014/main" id="{59EF9C21-86F6-48DD-870A-C8931C545B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6496050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F5EFF"/>
          </a:solidFill>
        </p:spPr>
      </p:sp>
      <p:sp>
        <p:nvSpPr>
          <p:cNvPr id="16" name="bullet-text">
            <a:extLst xmlns:a="http://schemas.openxmlformats.org/drawingml/2006/main">
              <a:ext uri="{FF2B5EF4-FFF2-40B4-BE49-F238E27FC236}">
                <a16:creationId xmlns:a16="http://schemas.microsoft.com/office/drawing/2014/main" id="{165BB3FD-33AE-498B-8BFB-A7FE70C258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6400800"/>
            <a:ext cx="7734300" cy="3048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2025">
                <a:solidFill>
                  <a:srgbClr val="172033"/>
                </a:solidFill>
              </a:defRPr>
            </a:pPr>
            <a:r>
              <a:rPr sz="2025">
                <a:solidFill>
                  <a:srgbClr val="172033"/>
                </a:solidFill>
              </a:rPr>
              <a:t>Insert clear screenshots from the submitted Colab.</a:t>
            </a:r>
          </a:p>
        </p:txBody>
      </p:sp>
      <p:sp>
        <p:nvSpPr>
          <p:cNvPr id="17" name="bullet-dot">
            <a:extLst xmlns:a="http://schemas.openxmlformats.org/drawingml/2006/main">
              <a:ext uri="{FF2B5EF4-FFF2-40B4-BE49-F238E27FC236}">
                <a16:creationId xmlns:a16="http://schemas.microsoft.com/office/drawing/2014/main" id="{2F9AB4E5-0065-47E5-9087-C4CF2CA410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391650" y="7105650"/>
            <a:ext cx="123825" cy="123825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0E7C66"/>
          </a:solidFill>
        </p:spPr>
      </p:sp>
      <p:sp>
        <p:nvSpPr>
          <p:cNvPr id="18" name="bullet-text">
            <a:extLst xmlns:a="http://schemas.openxmlformats.org/drawingml/2006/main">
              <a:ext uri="{FF2B5EF4-FFF2-40B4-BE49-F238E27FC236}">
                <a16:creationId xmlns:a16="http://schemas.microsoft.com/office/drawing/2014/main" id="{BF54826E-4383-4EF3-817E-6A05248536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77400" y="6858000"/>
            <a:ext cx="7734300" cy="609600"/>
          </a:xfrm>
          <a:prstGeom xmlns:a="http://schemas.openxmlformats.org/drawingml/2006/main" prst="rect">
            <a:avLst/>
          </a:prstGeom>
        </p:spPr>
        <p:txBody>
          <a:bodyPr xmlns:a="http://schemas.openxmlformats.org/drawingml/2006/main" lIns="0" tIns="0" rIns="0" bIns="0"/>
          <a:lstStyle xmlns:a="http://schemas.openxmlformats.org/drawingml/2006/main"/>
          <a:p xmlns:a="http://schemas.openxmlformats.org/drawingml/2006/main">
            <a:pPr>
              <a:defRPr sz="2025">
                <a:solidFill>
                  <a:srgbClr val="172033"/>
                </a:solidFill>
              </a:defRPr>
            </a:pPr>
            <a:r>
              <a:rPr sz="2025">
                <a:solidFill>
                  <a:srgbClr val="172033"/>
                </a:solidFill>
              </a:rPr>
              <a:t>Keep the live talk under 3 minutes: problem, method, results, next step.</a:t>
            </a:r>
          </a:p>
        </p:txBody>
      </p:sp>
    </p:spTree>
    <p:extLst>
      <p:ext uri="{BB962C8B-B14F-4D97-AF65-F5344CB8AC3E}">
        <p14:creationId xmlns:p14="http://schemas.microsoft.com/office/powerpoint/2010/main" val="822854344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solidFill>
          <a:schemeClr val="dk1"/>
        </a:solidFill>
        <a:solidFill>
          <a:schemeClr val="accent1"/>
        </a:soli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2026-04-27T15:07:06.0140000Z</dcterms:created>
  <dcterms:modified xsi:type="dcterms:W3CDTF">2026-04-27T15:07:06.0140000Z</dcterms:modified>
</coreProperties>
</file>